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83" r:id="rId2"/>
    <p:sldId id="264" r:id="rId3"/>
    <p:sldId id="258" r:id="rId4"/>
    <p:sldId id="259" r:id="rId5"/>
    <p:sldId id="260" r:id="rId6"/>
    <p:sldId id="265" r:id="rId7"/>
    <p:sldId id="277" r:id="rId8"/>
    <p:sldId id="266" r:id="rId9"/>
    <p:sldId id="282" r:id="rId10"/>
    <p:sldId id="276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94" d="100"/>
          <a:sy n="94" d="100"/>
        </p:scale>
        <p:origin x="-8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71EE7-FF13-4465-AA7D-0995062D5B60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1CE63-E1BB-4FA3-B1F6-E3230BCC5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latin typeface="Times New Roman" pitchFamily="18" charset="0"/>
              </a:rPr>
              <a:t>Plants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latin typeface="Times New Roman" pitchFamily="18" charset="0"/>
              </a:rPr>
              <a:t>Produced by W Pallant</a:t>
            </a:r>
          </a:p>
        </p:txBody>
      </p:sp>
      <p:sp>
        <p:nvSpPr>
          <p:cNvPr id="327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1E01B5-EC68-4AFE-92A1-5A151D0E17ED}" type="slidenum">
              <a:rPr lang="en-GB">
                <a:latin typeface="Times New Roman" pitchFamily="18" charset="0"/>
              </a:rPr>
              <a:pPr eaLnBrk="1" hangingPunct="1"/>
              <a:t>11</a:t>
            </a:fld>
            <a:endParaRPr lang="en-GB">
              <a:latin typeface="Times New Roman" pitchFamily="18" charset="0"/>
            </a:endParaRPr>
          </a:p>
        </p:txBody>
      </p:sp>
      <p:sp>
        <p:nvSpPr>
          <p:cNvPr id="327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Slide 34 to 35 are about seeds that use the wind to disperse.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E8E516-82E6-4EEE-8140-93FE79CC7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144CA0-AB36-4DAA-BCF1-09E5D06B2557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FF0DE4-6BAF-4A0F-888D-F86F6DED92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sr-Cyrl-R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Cyrl-R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sz="40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СВЕТ ОКО НАС</a:t>
            </a:r>
            <a:br>
              <a:rPr lang="sr-Cyrl-RS" sz="40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sr-Cyrl-RS" sz="40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sr-Cyrl-RS" sz="40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sr-Cyrl-RS" sz="60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ДЕЛОВИ БИЉКЕ</a:t>
            </a:r>
            <a:r>
              <a:rPr lang="sr-Cyrl-RS" sz="6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sr-Cyrl-RS" sz="60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sr-Cyrl-RS" sz="36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sr-Cyrl-RS" sz="36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sr-Cyrl-RS" sz="36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sr-Cyrl-RS" sz="36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sr-Cyrl-RS" sz="36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Актив учитеља првог разреда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7826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Плод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Из цвета настаје плод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У плоду се налази семе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Из семена ниче нова биљка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"/>
            <a:ext cx="2133600" cy="1542181"/>
          </a:xfrm>
          <a:prstGeom prst="rect">
            <a:avLst/>
          </a:prstGeom>
          <a:noFill/>
        </p:spPr>
      </p:pic>
      <p:pic>
        <p:nvPicPr>
          <p:cNvPr id="5" name="Picture 4" descr="jabuka1_640_640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981200"/>
            <a:ext cx="1905000" cy="1905000"/>
          </a:xfrm>
          <a:prstGeom prst="rect">
            <a:avLst/>
          </a:prstGeom>
        </p:spPr>
      </p:pic>
      <p:pic>
        <p:nvPicPr>
          <p:cNvPr id="6" name="Picture 4" descr="jabu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0"/>
            <a:ext cx="1548732" cy="1524000"/>
          </a:xfrm>
          <a:prstGeom prst="rect">
            <a:avLst/>
          </a:prstGeom>
          <a:noFill/>
        </p:spPr>
      </p:pic>
      <p:pic>
        <p:nvPicPr>
          <p:cNvPr id="7" name="Picture 6" descr="Akust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962400"/>
            <a:ext cx="3429000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r-Cyrl-C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Семе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914400" y="1600200"/>
            <a:ext cx="297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 sz="3200" dirty="0">
                <a:latin typeface="Arial" pitchFamily="34" charset="0"/>
                <a:cs typeface="Arial" pitchFamily="34" charset="0"/>
              </a:rPr>
              <a:t>Ветар разноси семе биљке</a:t>
            </a:r>
            <a:r>
              <a:rPr lang="sr-Cyrl-C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8" descr="seedspli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8" y="3194943"/>
            <a:ext cx="2773363" cy="30788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953000" y="1143000"/>
            <a:ext cx="3581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 sz="3200" dirty="0">
                <a:latin typeface="Arial" pitchFamily="34" charset="0"/>
                <a:cs typeface="Arial" pitchFamily="34" charset="0"/>
              </a:rPr>
              <a:t>Плодови се суше, и отварају се, семе испада из биљке.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5791200" y="56388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2057400" y="43434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13"/>
          <p:cNvSpPr>
            <a:spLocks noChangeArrowheads="1"/>
          </p:cNvSpPr>
          <p:nvPr/>
        </p:nvSpPr>
        <p:spPr bwMode="auto">
          <a:xfrm>
            <a:off x="5029200" y="4572000"/>
            <a:ext cx="609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1697038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1854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5" name="Picture 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1828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3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  <p:bldP spid="378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r-Cyrl-C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семену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962400" y="304800"/>
            <a:ext cx="4800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 sz="2800" dirty="0">
                <a:latin typeface="Arial" pitchFamily="34" charset="0"/>
                <a:cs typeface="Arial" pitchFamily="34" charset="0"/>
              </a:rPr>
              <a:t>Семенке морају да се преселе како би израсле нове биљке.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8" descr="seedwin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4958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4419600" y="19050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6400800" y="19812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0" name="Picture 17" descr="seedanima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36560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19"/>
          <p:cNvSpPr>
            <a:spLocks noChangeArrowheads="1"/>
          </p:cNvSpPr>
          <p:nvPr/>
        </p:nvSpPr>
        <p:spPr bwMode="auto">
          <a:xfrm>
            <a:off x="3962400" y="2971800"/>
            <a:ext cx="4572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4419600" y="3886200"/>
            <a:ext cx="472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 sz="2800" dirty="0">
                <a:latin typeface="Arial" pitchFamily="34" charset="0"/>
                <a:cs typeface="Arial" pitchFamily="34" charset="0"/>
              </a:rPr>
              <a:t>Некад се семенке залепе за крзно животиња и на њему путују.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Text Box 21"/>
          <p:cNvSpPr txBox="1">
            <a:spLocks noChangeArrowheads="1"/>
          </p:cNvSpPr>
          <p:nvPr/>
        </p:nvSpPr>
        <p:spPr bwMode="auto">
          <a:xfrm>
            <a:off x="6248400" y="64912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>
                <a:solidFill>
                  <a:srgbClr val="FFEEDD"/>
                </a:solidFill>
              </a:rPr>
              <a:t>ЂУРЂИЦА СТОЈКОВИЋ</a:t>
            </a:r>
            <a:endParaRPr lang="en-US">
              <a:solidFill>
                <a:srgbClr val="FFEE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45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v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933825"/>
            <a:ext cx="3167062" cy="2289175"/>
          </a:xfrm>
          <a:prstGeom prst="rect">
            <a:avLst/>
          </a:prstGeom>
          <a:noFill/>
        </p:spPr>
      </p:pic>
      <p:pic>
        <p:nvPicPr>
          <p:cNvPr id="4099" name="Picture 3" descr="dr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50824"/>
            <a:ext cx="4237037" cy="6607175"/>
          </a:xfrm>
          <a:prstGeom prst="rect">
            <a:avLst/>
          </a:prstGeom>
          <a:noFill/>
        </p:spPr>
      </p:pic>
      <p:pic>
        <p:nvPicPr>
          <p:cNvPr id="4100" name="Picture 4" descr="jabu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038" y="981075"/>
            <a:ext cx="2087562" cy="2054225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87900" y="3716338"/>
            <a:ext cx="2016125" cy="504825"/>
            <a:chOff x="3016" y="2341"/>
            <a:chExt cx="1270" cy="318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3016" y="2341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 dirty="0">
                  <a:latin typeface="Arial" pitchFamily="34" charset="0"/>
                  <a:cs typeface="Arial" pitchFamily="34" charset="0"/>
                </a:rPr>
                <a:t>СТАБЛО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3878" y="2478"/>
              <a:ext cx="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79838" y="2636838"/>
            <a:ext cx="1584325" cy="576262"/>
            <a:chOff x="2381" y="1661"/>
            <a:chExt cx="998" cy="363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381" y="1706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 dirty="0">
                  <a:latin typeface="Arial" pitchFamily="34" charset="0"/>
                  <a:cs typeface="Arial" pitchFamily="34" charset="0"/>
                </a:rPr>
                <a:t>ЛИСТ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V="1">
              <a:off x="3107" y="1661"/>
              <a:ext cx="136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71775" y="1123950"/>
            <a:ext cx="1655763" cy="504825"/>
            <a:chOff x="1746" y="708"/>
            <a:chExt cx="1043" cy="318"/>
          </a:xfrm>
        </p:grpSpPr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791" y="708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 dirty="0">
                  <a:latin typeface="Arial" pitchFamily="34" charset="0"/>
                  <a:cs typeface="Arial" pitchFamily="34" charset="0"/>
                </a:rPr>
                <a:t>ПЛОД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746" y="845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-36513" y="2420938"/>
            <a:ext cx="2016126" cy="504825"/>
            <a:chOff x="-23" y="1525"/>
            <a:chExt cx="1270" cy="318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-23" y="1525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 dirty="0">
                  <a:latin typeface="Arial" pitchFamily="34" charset="0"/>
                  <a:cs typeface="Arial" pitchFamily="34" charset="0"/>
                </a:rPr>
                <a:t>СЕМЕ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703" y="1661"/>
              <a:ext cx="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476375" y="3932238"/>
            <a:ext cx="1584325" cy="936625"/>
            <a:chOff x="930" y="2477"/>
            <a:chExt cx="998" cy="590"/>
          </a:xfrm>
        </p:grpSpPr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930" y="2477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 dirty="0">
                  <a:latin typeface="Arial" pitchFamily="34" charset="0"/>
                  <a:cs typeface="Arial" pitchFamily="34" charset="0"/>
                </a:rPr>
                <a:t>ЦВЕТ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1429" y="2750"/>
              <a:ext cx="45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708400" y="5734050"/>
            <a:ext cx="2519363" cy="576263"/>
            <a:chOff x="2336" y="3612"/>
            <a:chExt cx="1587" cy="363"/>
          </a:xfrm>
        </p:grpSpPr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2336" y="3657"/>
              <a:ext cx="99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Cyrl-CS" dirty="0">
                  <a:latin typeface="Arial" pitchFamily="34" charset="0"/>
                  <a:cs typeface="Arial" pitchFamily="34" charset="0"/>
                </a:rPr>
                <a:t>КОРЕН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 flipV="1">
              <a:off x="3107" y="3612"/>
              <a:ext cx="816" cy="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Корен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Корен причвршћује биљку за подлогу и узима воду и хранљиве материје из земље.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r-Cyrl-RS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Неки коренови су јестиви (шаргарепа, ротквица, цвекла, лук, рен..)</a:t>
            </a:r>
          </a:p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</p:txBody>
      </p:sp>
      <p:pic>
        <p:nvPicPr>
          <p:cNvPr id="4" name="Picture 3" descr="crni-luk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86200"/>
            <a:ext cx="1981200" cy="1685925"/>
          </a:xfrm>
          <a:prstGeom prst="rect">
            <a:avLst/>
          </a:prstGeom>
        </p:spPr>
      </p:pic>
      <p:pic>
        <p:nvPicPr>
          <p:cNvPr id="5" name="Picture 4" descr="9e629c05c1d730d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886200"/>
            <a:ext cx="1930400" cy="1676400"/>
          </a:xfrm>
          <a:prstGeom prst="rect">
            <a:avLst/>
          </a:prstGeom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886200"/>
            <a:ext cx="2057400" cy="1710298"/>
          </a:xfrm>
          <a:prstGeom prst="rect">
            <a:avLst/>
          </a:prstGeom>
        </p:spPr>
      </p:pic>
      <p:pic>
        <p:nvPicPr>
          <p:cNvPr id="7" name="Picture 6" descr="basta-r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1" y="3886199"/>
            <a:ext cx="2895600" cy="1676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Стабло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5029200" cy="54864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>Стабло спроводи воду и хранљиве материје од корена до листова. Одржава биљку у усправном положају.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sr-Cyrl-RS" dirty="0" smtClean="0">
                <a:latin typeface="Arial" pitchFamily="34" charset="0"/>
                <a:cs typeface="Arial" pitchFamily="34" charset="0"/>
              </a:rPr>
              <a:t>Стабло се грана, а на гранама се развијају листови који образују крошњу дрвета.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733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Стабла могу бити: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paradajz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62600" y="2133600"/>
            <a:ext cx="3063240" cy="4572000"/>
          </a:xfrm>
          <a:prstGeom prst="rect">
            <a:avLst/>
          </a:prstGeom>
          <a:noFill/>
        </p:spPr>
      </p:pic>
      <p:pic>
        <p:nvPicPr>
          <p:cNvPr id="5" name="Picture 3" descr="dr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48517"/>
            <a:ext cx="3276600" cy="51094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1371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дрвенаста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зељаста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Лист</a:t>
            </a:r>
            <a:r>
              <a:rPr lang="sr-Cyrl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4648200" cy="4572000"/>
          </a:xfrm>
        </p:spPr>
        <p:txBody>
          <a:bodyPr/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Листови биљке су углавном зелене боје и налазе се на гранама.</a:t>
            </a:r>
          </a:p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У листовима се, уз помоћ сунчеве светлости, ствара храна за биљку.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iologija-1.-razred-4.-modul-1.-jedinica_sunceva-svjetl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1" y="0"/>
            <a:ext cx="4495800" cy="662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9800" y="6096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СУНЧЕВА СВЕТЛОСТ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3505200"/>
            <a:ext cx="685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 smtClean="0"/>
              <a:t>шећер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7"/>
            <a:ext cx="7772400" cy="2554199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sr-Cyrl-CS" sz="3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Приликом стварања хране биљка ослобађа </a:t>
            </a:r>
            <a:r>
              <a:rPr lang="sr-Cyrl-CS" sz="3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КИСЕОНИК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*</a:t>
            </a:r>
            <a:r>
              <a:rPr lang="sr-Cyrl-C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Кисеоник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je</a:t>
            </a:r>
            <a:r>
              <a:rPr lang="sr-Cyrl-CS" sz="24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sr-Cyrl-C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састојак ваздуха неопходан живим бићима.</a:t>
            </a:r>
            <a:br>
              <a:rPr lang="sr-Cyrl-CS" sz="24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6441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521059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sr-Cyrl-CS" sz="3200" dirty="0">
                <a:latin typeface="Arial" pitchFamily="34" charset="0"/>
                <a:cs typeface="Arial" pitchFamily="34" charset="0"/>
              </a:rPr>
              <a:t>Покушај да објасниш изреку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  <a:r>
              <a:rPr lang="sr-Cyrl-C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Шуме </a:t>
            </a:r>
            <a:r>
              <a:rPr lang="sr-Cyrl-CS" sz="3200" b="1" dirty="0">
                <a:latin typeface="Arial" pitchFamily="34" charset="0"/>
                <a:cs typeface="Arial" pitchFamily="34" charset="0"/>
              </a:rPr>
              <a:t>су плућа </a:t>
            </a: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планете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sr-Cyrl-C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ORISNIK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44498"/>
            <a:ext cx="6934199" cy="30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9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Постоје различити облици листова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4933856" cy="4038600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2860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59" y="0"/>
            <a:ext cx="7772400" cy="1143000"/>
          </a:xfrm>
        </p:spPr>
        <p:txBody>
          <a:bodyPr/>
          <a:lstStyle/>
          <a:p>
            <a:r>
              <a:rPr lang="sr-Cyrl-C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Cyrl-R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Има битну улогу у размножавању биљке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1447798" y="4164591"/>
            <a:ext cx="7010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sr-Cyrl-CS" sz="3200" b="1" dirty="0">
                <a:solidFill>
                  <a:srgbClr val="696464"/>
                </a:solidFill>
                <a:latin typeface="Garamond" pitchFamily="18" charset="0"/>
              </a:rPr>
              <a:t>У цветовима се ствара плод биљке.</a:t>
            </a:r>
            <a:endParaRPr lang="en-GB" sz="3200" b="1" dirty="0">
              <a:solidFill>
                <a:srgbClr val="696464"/>
              </a:solidFill>
              <a:latin typeface="Garamond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8" y="2286000"/>
            <a:ext cx="76149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890391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sr-Cyrl-CS" sz="2800" b="1" dirty="0">
                <a:latin typeface="Arial" pitchFamily="34" charset="0"/>
                <a:cs typeface="Arial" pitchFamily="34" charset="0"/>
              </a:rPr>
              <a:t>Цветови имају латице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6275"/>
            <a:ext cx="366395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676400"/>
            <a:ext cx="35433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95" y="3235175"/>
            <a:ext cx="2224405" cy="244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13452" y="5323839"/>
            <a:ext cx="33650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2800" b="1" dirty="0">
                <a:latin typeface="Arial" pitchFamily="34" charset="0"/>
                <a:cs typeface="Arial" pitchFamily="34" charset="0"/>
              </a:rPr>
              <a:t>Латице привлаче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sr-Cyrl-CS" sz="2800" b="1" dirty="0" smtClean="0">
                <a:latin typeface="Arial" pitchFamily="34" charset="0"/>
                <a:cs typeface="Arial" pitchFamily="34" charset="0"/>
              </a:rPr>
              <a:t>инсекте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078" y="47953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sr-Cyrl-CS" sz="2800" b="1" dirty="0">
                <a:latin typeface="Arial" pitchFamily="34" charset="0"/>
                <a:cs typeface="Arial" pitchFamily="34" charset="0"/>
              </a:rPr>
              <a:t>У цветовима се ствара плод биљке.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09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292</TotalTime>
  <Words>199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   </vt:lpstr>
      <vt:lpstr>PowerPoint Presentation</vt:lpstr>
      <vt:lpstr>Корен</vt:lpstr>
      <vt:lpstr>Стабло</vt:lpstr>
      <vt:lpstr>Стабла могу бити:</vt:lpstr>
      <vt:lpstr>Лист </vt:lpstr>
      <vt:lpstr>Приликом стварања хране биљка ослобађа КИСЕОНИК.  *Кисеоник je састојак ваздуха неопходан живим бићима. </vt:lpstr>
      <vt:lpstr>Постоје различити облици листова</vt:lpstr>
      <vt:lpstr>Цвет</vt:lpstr>
      <vt:lpstr>Плод</vt:lpstr>
      <vt:lpstr>Семе</vt:lpstr>
      <vt:lpstr>О семену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ДЕЛОВИ БИЉКЕ</dc:title>
  <dc:creator>KORISNIK</dc:creator>
  <cp:lastModifiedBy>KORISNIK</cp:lastModifiedBy>
  <cp:revision>20</cp:revision>
  <dcterms:created xsi:type="dcterms:W3CDTF">2020-03-17T14:36:37Z</dcterms:created>
  <dcterms:modified xsi:type="dcterms:W3CDTF">2020-03-26T08:35:10Z</dcterms:modified>
</cp:coreProperties>
</file>