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6" r:id="rId2"/>
    <p:sldId id="256" r:id="rId3"/>
    <p:sldId id="257" r:id="rId4"/>
    <p:sldId id="258" r:id="rId5"/>
    <p:sldId id="259" r:id="rId6"/>
    <p:sldId id="269" r:id="rId7"/>
    <p:sldId id="274" r:id="rId8"/>
    <p:sldId id="275" r:id="rId9"/>
    <p:sldId id="270" r:id="rId10"/>
    <p:sldId id="273" r:id="rId11"/>
    <p:sldId id="272" r:id="rId12"/>
    <p:sldId id="260" r:id="rId13"/>
    <p:sldId id="262" r:id="rId14"/>
    <p:sldId id="261" r:id="rId15"/>
    <p:sldId id="263" r:id="rId16"/>
    <p:sldId id="277" r:id="rId17"/>
    <p:sldId id="282" r:id="rId18"/>
    <p:sldId id="284" r:id="rId19"/>
    <p:sldId id="285" r:id="rId20"/>
    <p:sldId id="286" r:id="rId21"/>
    <p:sldId id="287" r:id="rId22"/>
    <p:sldId id="288" r:id="rId23"/>
    <p:sldId id="289" r:id="rId24"/>
    <p:sldId id="264" r:id="rId25"/>
    <p:sldId id="267" r:id="rId26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E04B7B-B00D-4C2D-B0D5-645DE0785F45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3B238C0-77A1-40CF-8AC5-47B3A4CB29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E584DF-08A2-413E-A21B-9E0BBD05A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sr-Cyrl-R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Приручник Дигитално насиље-превенција и реаговање, који је издало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Министарство просвете, науке и технолошког развоја Републике Србије и Педагошко друштво Србије, 2016. године</a:t>
            </a:r>
          </a:p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Аутори: Добринка Кузмановић, Биљана Лајовић, Смиљана Грујић и Гордана Меденица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.........................................................................................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Кратак приказ појединих делова из Приручника презентован наставницима, родитељима, </a:t>
            </a:r>
            <a:r>
              <a:rPr lang="sr-Cyrl-R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ученицима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школи у </a:t>
            </a:r>
            <a:r>
              <a:rPr lang="sr-Cyrl-R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2016/2017. године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AD9E61-9983-4459-839A-233B768F5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Подсећамо одељењске старешине/ наставнике, ученике и родитеље на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17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НИВО</a:t>
            </a:r>
            <a:r>
              <a:rPr lang="sr-Cyrl-RS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Оглашавање, снимање и слање видео-снимака, злоупотреба блогова, форума и разговора на чету, снимање појединаца против њихове воље, снимање камером насилних сцена, дистрибуирање снимака и фотографија</a:t>
            </a:r>
            <a:endParaRPr lang="en-US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Активности предузима одељењски старешина у сарадњи са</a:t>
            </a:r>
            <a:r>
              <a:rPr lang="en-U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психологом, педагогом, Тимом за заштиту ученика и директором, уз обавезно учешће родитеља, да би се појачао васпитни рад. Уколико појачан васпитни рад није делотворан, директор покреће васпитно-дисциплински поступак и изриче меру у складу са Законом.</a:t>
            </a:r>
            <a:endParaRPr lang="en-US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44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НИВОИ ЕЛЕКТРОНСКОГ (ДИГИТАЛНОГ) НАСИЉА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3.НИВО</a:t>
            </a:r>
            <a:r>
              <a:rPr lang="sr-Cyrl-RS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Снимање насилних сцена, дистрибуирање снимака и фотографија</a:t>
            </a:r>
            <a:endParaRPr lang="en-US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sr-Cyrl-R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Активности предузима директор са Тимом за заштиту ученика од насиља, уз обавезно ангажовање родитеља и надлежних органа, организација и служби (Центар за социјални рад, Здравствена служба, Полиција...). На овом нивоу обавезан је васпитни рад, као и покретање васпитно-дисциплинског поступка и изрицање мере у складу са законом.Школа остварује сарадњу са другим установама.</a:t>
            </a:r>
          </a:p>
          <a:p>
            <a:endParaRPr lang="en-US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44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НИВОИ ЕЛЕКТРОНСКОГ (ДИГИТАЛНОГ) НАСИЉА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показује узнемиреност током или након коришћења интернета</a:t>
            </a:r>
          </a:p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избегава дружење са вршњацима, нерасположена је, несигурна и раздражљива</a:t>
            </a:r>
          </a:p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није мотивисана за учење, има проблема са концентрацијом, постиже лошији успех у школи</a:t>
            </a:r>
          </a:p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избегава школу, учестало изостаје из школе</a:t>
            </a:r>
          </a:p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има различите психосоматске симптоме (главобоља, болови у стомаку, ...)  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Како реагује особа која трпи дигитално насиље?</a:t>
            </a:r>
            <a:endParaRPr lang="en-US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Немојте бити пасивни, покажите солидарност и одговорност</a:t>
            </a:r>
          </a:p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Немојте се укључивати у насиље и подстицати лоша осећања (не подлежите притиску вршњака, прослеђивањем ружних порука, смејањем неумесним шалама, ,,хејтовањем”  тако постајете саучесници у насиљу). Замислите како би сте се ви осећали у тој ситуацији! </a:t>
            </a:r>
          </a:p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Подржите особу која трпи насиље (да пријави насиље, саслушајте је или ако сте дигитално вештије од ње помозите јој да предузме адекватне техничке мере заштите).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Како да реагује ученик када је сведок дигиталног насиља?</a:t>
            </a:r>
            <a:endParaRPr lang="en-US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sr-Cyrl-RS" sz="3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доносити исхитрене одлуке, радите нешто што вас смирује</a:t>
            </a:r>
          </a:p>
          <a:p>
            <a:pPr>
              <a:buFont typeface="Arial" pitchFamily="34" charset="0"/>
              <a:buChar char="•"/>
            </a:pPr>
            <a:r>
              <a:rPr lang="sr-Cyrl-RS" sz="3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одговарајте на узнемиравајуће и претеће поруке</a:t>
            </a:r>
          </a:p>
          <a:p>
            <a:pPr>
              <a:buFont typeface="Arial" pitchFamily="34" charset="0"/>
              <a:buChar char="•"/>
            </a:pPr>
            <a:r>
              <a:rPr lang="sr-Cyrl-RS" sz="3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Сачувајте доказе узнемиравања (не бришите узнемиравајуће поруке пре него што их сачувате-можете направити снимак екрана</a:t>
            </a:r>
            <a:r>
              <a:rPr lang="en-US" sz="3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/screenshot</a:t>
            </a:r>
            <a:r>
              <a:rPr lang="sr-Cyrl-RS" sz="3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sr-Cyrl-RS" sz="3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Онемогућите особи која вас узнемирава да поново ступи у контакт са вама</a:t>
            </a:r>
          </a:p>
          <a:p>
            <a:pPr>
              <a:buFont typeface="Arial" pitchFamily="34" charset="0"/>
              <a:buChar char="•"/>
            </a:pPr>
            <a:r>
              <a:rPr lang="sr-Cyrl-RS" sz="3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Поделите негативно искуство са особом са којом имате поверења (родитељи, чланови породице, одељењски старешина, наставник, психолог, педагог ...) </a:t>
            </a:r>
          </a:p>
          <a:p>
            <a:pPr>
              <a:buFont typeface="Arial" pitchFamily="34" charset="0"/>
              <a:buChar char="•"/>
            </a:pPr>
            <a:r>
              <a:rPr lang="sr-Cyrl-RS" sz="3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кривите себе због тога што вам се догодило/догађа (нико нема право да намерно вређа и узнемирава другу особу)</a:t>
            </a:r>
          </a:p>
          <a:p>
            <a:pPr>
              <a:buFont typeface="Arial" pitchFamily="34" charset="0"/>
              <a:buChar char="•"/>
            </a:pPr>
            <a:r>
              <a:rPr lang="sr-Cyrl-RS" sz="2400" dirty="0">
                <a:latin typeface="Arial" pitchFamily="34" charset="0"/>
                <a:cs typeface="Arial" pitchFamily="34" charset="0"/>
              </a:rPr>
              <a:t> 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Како да реагује ученик када доживи дигитално насиље?</a:t>
            </a:r>
            <a:endParaRPr lang="en-US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Обратите се за помоћ одраслима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Упутите своје другове на Онлајн сервис за подршку деци и младима који су искусили електронско/дигитално насиље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Пријавите дигитално насиље установама које су за то надлежне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B614C0-3C9D-4D50-8CE3-F1D1F823D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Није неопходно знати сва достигнућа у области дигиталне технологије, важно је </a:t>
            </a:r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показати интересовање</a:t>
            </a: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за оно што дете/ученик ради на интернету.</a:t>
            </a:r>
          </a:p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Разговарајте са ученицима о </a:t>
            </a:r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предностима коришћења дигиталних технологија </a:t>
            </a:r>
          </a:p>
          <a:p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Унапређујте своје дигиталне вештине</a:t>
            </a:r>
          </a:p>
          <a:p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Сарадња родитеља са школом</a:t>
            </a: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информисање  о заступљености дигиталног насиља међу ученицима</a:t>
            </a:r>
          </a:p>
          <a:p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Потражимо помоћ од деце/ученика </a:t>
            </a: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вези са новим технологија</a:t>
            </a:r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B9D83A-5DD8-4EE2-A513-168AE6EA9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ПРЕВЕНЦИЈА ДИГИТАЛНОГ НАСИЉА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03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Разговарајте са децом о </a:t>
            </a:r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утицају вршњака и вршњакиња на њихово понашање</a:t>
            </a: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научите дете да одлучно каже: ,, </a:t>
            </a:r>
            <a:r>
              <a:rPr lang="sr-Cyrl-R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Не, нећу то да радим</a:t>
            </a: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!”</a:t>
            </a:r>
          </a:p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Разговарајте са децом о </a:t>
            </a:r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потенцијалним ризицима на интернету</a:t>
            </a: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саслушајте шта ваше дете зна ...</a:t>
            </a:r>
          </a:p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Заједно са дететом </a:t>
            </a:r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дефинишите правила коришћења друштвених мрежа </a:t>
            </a: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(садржаји, време проведено на интернету) као и последице кршења тих правила.</a:t>
            </a:r>
          </a:p>
          <a:p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Доследно се придржавајте поштовања тих </a:t>
            </a: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правила.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DF674B-5703-412F-A0C4-23045BD31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Реците детету/ученику да не одговара на насилне, претеће, сумњиве поруке, телефонске позиве</a:t>
            </a:r>
          </a:p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Кажите му да не брише поруке или слике јер могу послужити као доказ</a:t>
            </a:r>
          </a:p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Контактирајте родитеље и информишите их о томе шта се догодило, о променама расположења и понашања код детета</a:t>
            </a:r>
          </a:p>
          <a:p>
            <a:pPr>
              <a:buFont typeface="Arial" pitchFamily="34" charset="0"/>
              <a:buChar char="•"/>
            </a:pP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Контактирајте полицију ако поруке садрже претње насиљем...или ако претходни кораци нису дали резултате.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745D1D-ADED-4014-B276-11F63C14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>
                <a:solidFill>
                  <a:srgbClr val="002060"/>
                </a:solidFill>
              </a:rPr>
              <a:t>КОНКЕТНИ КОРАЦИ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42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E1F930-B315-4FF0-ADE5-A9E51329E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ПОРУКЕ </a:t>
            </a:r>
            <a:r>
              <a:rPr lang="sr-Cyrl-RS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ПОДРШКЕ/,,Свиђа ми се што си тако радознао и што стално истражујеш на интернету...Можемо заједно да потражимо тај сајт...Драго ми је што си ми се обратио за помоћ....“!</a:t>
            </a:r>
          </a:p>
          <a:p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ПОРУКЕ </a:t>
            </a:r>
            <a:r>
              <a:rPr lang="sr-Cyrl-RS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ЗАИНТЕРЕСОВАНОСТИ/,,Која игрица ти се највише допада? Шта не волиш на интернету? Оно што сам чуо/ла у вези са увредљивим порукама које размењујете на Фејсбуку баш ме је забринуло, да ли желите да разговарамо о томе?...“</a:t>
            </a:r>
            <a:endParaRPr lang="en-US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26190E-39EE-49BC-8695-B67BBA307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>
                <a:solidFill>
                  <a:srgbClr val="002060"/>
                </a:solidFill>
              </a:rPr>
              <a:t>ПОРУКЕ КОЈЕ ТРЕБА УПУЋИВАТИ ДЕЦИ/УЧЕНИЦИМА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8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ЕЛЕКТРОНСКО </a:t>
            </a:r>
            <a:b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</a:t>
            </a:r>
            <a:b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ДИГИТАЛНО НАСИЉЕ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Picture">
            <a:extLst>
              <a:ext uri="{FF2B5EF4-FFF2-40B4-BE49-F238E27FC236}">
                <a16:creationId xmlns:a16="http://schemas.microsoft.com/office/drawing/2014/main" id="{C5D0A8F0-7C22-4569-AF5A-5DA8D72B326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699804"/>
            <a:ext cx="3124200" cy="23961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6D1AE3-6392-445F-A03C-673F06C9C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ПОРУКЕ ПОВЕРЕЊА/</a:t>
            </a:r>
            <a:r>
              <a:rPr lang="sr-Cyrl-R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Хвала ти што си то искуство поделио са мном...Важно ми је све што си ми рекла...</a:t>
            </a: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Увек можеш да кажеш када те нешто мучи...</a:t>
            </a:r>
            <a:r>
              <a:rPr lang="sr-Cyrl-R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 што кажеш остаје међу нама...</a:t>
            </a:r>
          </a:p>
          <a:p>
            <a:r>
              <a:rPr lang="sr-Cyrl-R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ПОРУКЕ </a:t>
            </a:r>
            <a:r>
              <a:rPr lang="sr-Cyrl-RS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УВАЖАВАЊА</a:t>
            </a:r>
            <a:r>
              <a:rPr lang="sr-Cyrl-R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/Поносна сам на твоје вештине...Хоћеш да ми покажеш како си то урадио/ла...Волела/о бих да разговарам о новим апликацијама...</a:t>
            </a:r>
            <a:endParaRPr lang="en-US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A4DF5C-7B2F-41BF-95E1-C3AF6925C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67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51D954-41AD-47E4-B369-CD0B8DF6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Шта волите да радите на интернету, који сајтови и апликације вам се свиђају...зашто...</a:t>
            </a:r>
          </a:p>
          <a:p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Шта радите како би били безбедни на интернету...Где сте то научили...</a:t>
            </a:r>
          </a:p>
          <a:p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 кога би могли да потражите помоћ или савет у случају да вас неко узнемирава на интернету, коме то можете пријавити, ...како да блокирате некога...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220BB1-8DAF-42A9-A794-7C2ADD55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>
                <a:solidFill>
                  <a:srgbClr val="002060"/>
                </a:solidFill>
              </a:rPr>
              <a:t>ПИТАЊА ЗА ДИЈАЛОГ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50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DF0D3E-16C4-417D-9292-ACF105BFA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Уређивање посебних страница на сајту школе са садржајима о безбедности на интернету и дигиталном насиљу</a:t>
            </a:r>
          </a:p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Упознавање са дигиталним насиљем кроз текстове у школском часопису; израда школских паноа;</a:t>
            </a:r>
          </a:p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Гледање спотова/филмова о дигиталном насиљу, уз обавезан разговор после тога</a:t>
            </a:r>
          </a:p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Убацивање записа у </a:t>
            </a:r>
            <a:r>
              <a:rPr lang="sr-Cyrl-R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Кутију поверења </a:t>
            </a: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искуствима ученика  у вези са насиљем на интернету </a:t>
            </a:r>
          </a:p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Организовање вршњачких обука (наставници са ученицима старијих разреда осмишљавају активности које би реализовали са ученицима млађих разреда)</a:t>
            </a:r>
          </a:p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Позивање представника МУП-а у школу да говоре о безбедности на интеренету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49511-283B-43E0-BBEF-F5331D119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>
                <a:solidFill>
                  <a:srgbClr val="002060"/>
                </a:solidFill>
              </a:rPr>
              <a:t>ИДЕЈЕ ЗА ПРЕВЕНТИВНЕ АКТИВНОСТИ У ШКОЛИ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02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43B4CD-3756-43E3-A0D8-060FC85CA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Организовање квизова о дигиталном насиљу на нивоу одељења или школе</a:t>
            </a:r>
          </a:p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Организовање разговора или трибина којима је повод књига са одговарајућим садржајем</a:t>
            </a:r>
          </a:p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Организовање различитих активности на нивоу одељења или школе поводом </a:t>
            </a:r>
            <a:r>
              <a:rPr lang="sr-Cyrl-R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Дана безбедног интернета</a:t>
            </a:r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(други уторак у фебруару)</a:t>
            </a:r>
          </a:p>
          <a:p>
            <a:r>
              <a:rPr lang="sr-Cyrl-R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Реализација радионице </a:t>
            </a:r>
            <a:r>
              <a:rPr lang="sr-Cyrl-RS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Мере заштите на друштвеним мрежама </a:t>
            </a:r>
            <a:r>
              <a:rPr lang="sr-Cyrl-RS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(реализатори наставници информатике и рачунарства)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ED8785-8197-4034-9C9A-CDF8BF322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>
                <a:solidFill>
                  <a:srgbClr val="002060"/>
                </a:solidFill>
              </a:rPr>
              <a:t>ИДЕЈЕ ЗА ПРЕВЕНТИВНЕ АКТИВНОСТИ У ШКОЛИ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51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Сваки облик насиља, па и дигитално насиље пријављује се у школи: одељењском старешини и наставнику. У зависности од нивоа насиља, активности у вези са заштитом предузима сам наставник/одељењски старешина, Тим за заштиту ученика од насиља или се укључују Полицијска управа, Центар за социјални рад, установе здравствене заштите.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Коме пријавити насиље?</a:t>
            </a:r>
            <a:endParaRPr lang="en-US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Школа је у обавези да </a:t>
            </a:r>
            <a:r>
              <a:rPr lang="sr-Cyrl-RS" sz="2800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сваки облик трећег нивоа пријави Школској управи у року од 24 сата.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оквиру Министарства просвете, науке и технолошког развоја функционише </a:t>
            </a:r>
            <a:r>
              <a:rPr lang="sr-Cyrl-RS" sz="280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СОС телефон где </a:t>
            </a:r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 може пријавити сваки облик насиља. </a:t>
            </a:r>
          </a:p>
          <a:p>
            <a:pPr>
              <a:buFont typeface="Arial" pitchFamily="34" charset="0"/>
              <a:buChar char="•"/>
            </a:pPr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Све социјалне мреже својим корисницима пружају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могућност пријављивања насиља које се десило на мрежи.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коришћење дигиталне технологије (интернета и мобилних телефона) с циљем да се друга особа узнемири, повреди, понизи и да јој се нанесе штета.</a:t>
            </a:r>
            <a:endParaRPr lang="en-US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ДИГИТАЛНО НАСИЉЕ</a:t>
            </a:r>
            <a:br>
              <a:rPr b="1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смс-ом и ммс-ом</a:t>
            </a:r>
          </a:p>
          <a:p>
            <a:r>
              <a:rPr lang="sr-Cyrl-R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узнемиравајућим телефонским позивима</a:t>
            </a:r>
          </a:p>
          <a:p>
            <a:r>
              <a:rPr lang="sr-Cyrl-R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имејловима</a:t>
            </a:r>
          </a:p>
          <a:p>
            <a:r>
              <a:rPr lang="sr-Cyrl-R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злоупотребом блогова, форума, четовања</a:t>
            </a:r>
          </a:p>
          <a:p>
            <a:r>
              <a:rPr lang="sr-Cyrl-R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снимањем камером појединаца против њихове воље</a:t>
            </a:r>
          </a:p>
          <a:p>
            <a:endParaRPr lang="sr-Cyrl-RS" dirty="0">
              <a:latin typeface="Arial" pitchFamily="34" charset="0"/>
              <a:cs typeface="Arial" pitchFamily="34" charset="0"/>
            </a:endParaRPr>
          </a:p>
          <a:p>
            <a:endParaRPr lang="sr-Cyrl-RS" dirty="0">
              <a:latin typeface="Arial" pitchFamily="34" charset="0"/>
              <a:cs typeface="Arial" pitchFamily="34" charset="0"/>
            </a:endParaRPr>
          </a:p>
          <a:p>
            <a:endParaRPr lang="sr-Cyrl-RS" dirty="0">
              <a:latin typeface="Arial" pitchFamily="34" charset="0"/>
              <a:cs typeface="Arial" pitchFamily="34" charset="0"/>
            </a:endParaRPr>
          </a:p>
          <a:p>
            <a:endParaRPr lang="sr-Cyrl-RS" dirty="0">
              <a:latin typeface="Arial" pitchFamily="34" charset="0"/>
              <a:cs typeface="Arial" pitchFamily="34" charset="0"/>
            </a:endParaRPr>
          </a:p>
          <a:p>
            <a:endParaRPr lang="sr-Cyrl-RS" dirty="0"/>
          </a:p>
          <a:p>
            <a:endParaRPr lang="sr-Cyrl-R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Дигитално насиље најчешће се врши:</a:t>
            </a:r>
            <a:endParaRPr lang="en-US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снимањем камером насилних сцена, дистрибуирањем снимака и слика</a:t>
            </a:r>
          </a:p>
          <a:p>
            <a:r>
              <a:rPr lang="sr-Cyrl-R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путем социјалних мрежа за дељење видео садржаја (</a:t>
            </a:r>
            <a:r>
              <a:rPr lang="en-US" sz="3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Facebook</a:t>
            </a:r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Twitter, </a:t>
            </a:r>
            <a:r>
              <a:rPr lang="sr-Latn-R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Tube, </a:t>
            </a:r>
            <a:r>
              <a:rPr lang="en-US" sz="3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Instagram</a:t>
            </a:r>
            <a:r>
              <a:rPr lang="en-U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др.)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Дигитално насиље најчешће се врши: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Дигитално насиље неодвојиво је од класичног насиља. Иако се дешава у ,,виртуелном” окружењу, дигитално насиље често има </a:t>
            </a:r>
            <a:r>
              <a:rPr lang="sr-Cyrl-R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узроке</a:t>
            </a:r>
            <a:r>
              <a:rPr lang="sr-Cyrl-R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и/или</a:t>
            </a:r>
            <a:r>
              <a:rPr lang="sr-Cyrl-R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последице</a:t>
            </a:r>
            <a:r>
              <a:rPr lang="sr-Cyrl-R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реалном окружењу</a:t>
            </a:r>
            <a:r>
              <a:rPr lang="sr-Cyrl-R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Шта узнемирава ученике?....примери...њихове речи...</a:t>
            </a:r>
            <a:endParaRPr lang="en-US" sz="3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57200" y="2590800"/>
            <a:ext cx="2590800" cy="1600200"/>
          </a:xfrm>
          <a:prstGeom prst="wedgeEllipse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Неко је направио лажни профил који је час био мој дечко, час мој пријатељ</a:t>
            </a:r>
            <a:r>
              <a:rPr lang="sr-Cyrl-RS" sz="1100" dirty="0">
                <a:solidFill>
                  <a:schemeClr val="bg1"/>
                </a:solidFill>
              </a:rPr>
              <a:t>!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657600" y="2133600"/>
            <a:ext cx="2057400" cy="2057400"/>
          </a:xfrm>
          <a:prstGeom prst="wedgeRoundRect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Коментарисао је моју фотографију ружним речима...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096000" y="1981200"/>
            <a:ext cx="2362200" cy="1828800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Провалио ми  је шифру и вређао друге са мог профила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5105400" y="4191000"/>
            <a:ext cx="2819400" cy="1219200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Мало су ме хејтовали на Форуму...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524000" y="4343400"/>
            <a:ext cx="2971800" cy="1600200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 некој групи на Фејсбуку нас петорица смо се вређали са припадницима друге националности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Чиниоци су: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28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Исти облици насиља могу да се појаве на више нивоа. Приликом процене нивоа насиља узимају се у обзир разни  чиниоци </a:t>
            </a:r>
            <a:endParaRPr lang="en-US" sz="28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276600" y="3200400"/>
            <a:ext cx="2438400" cy="15240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НИВО</a:t>
            </a:r>
          </a:p>
          <a:p>
            <a:pPr algn="ctr"/>
            <a:r>
              <a:rPr lang="sr-Cyrl-R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2. или 3.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8956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  <a:latin typeface="+mj-lt"/>
              </a:rPr>
              <a:t>Степен ризика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21336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  <a:latin typeface="+mj-lt"/>
              </a:rPr>
              <a:t>Учесталост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6800" y="21336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  <a:latin typeface="+mj-lt"/>
              </a:rPr>
              <a:t>Последице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05600" y="29718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  <a:latin typeface="+mj-lt"/>
              </a:rPr>
              <a:t>Учесници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5400" y="42672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  <a:latin typeface="+mj-lt"/>
              </a:rPr>
              <a:t>Интезитет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7000" y="4267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  <a:latin typeface="+mj-lt"/>
              </a:rPr>
              <a:t>Карактеристике личности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90800" y="34290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</p:cNvCxnSpPr>
          <p:nvPr/>
        </p:nvCxnSpPr>
        <p:spPr>
          <a:xfrm rot="16200000" flipH="1">
            <a:off x="3543300" y="31623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953000" y="33528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5562600" y="35052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743200" y="4495800"/>
            <a:ext cx="914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5638800" y="44196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800" b="1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НИВО</a:t>
            </a:r>
            <a:r>
              <a:rPr lang="sr-Cyrl-RS" sz="2800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Узнемиравајуће позивање, слање узнемиравајућих порука (СМС,ММС)</a:t>
            </a:r>
            <a:endParaRPr lang="en-US" sz="2800" u="sng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sr-Cyrl-R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r-Cyrl-RS" sz="28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Активности предузима самостално одељењски старешина, наставник, у сарадњи са родитељем, да би се појачао васпитни рад индивидуално, са групом ученика, са одељењском заједницом</a:t>
            </a:r>
            <a:r>
              <a:rPr lang="sr-Cyrl-RS" sz="2800" i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6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НИВОИ ЕЛЕКТРОНСКОГ (ДИГИТАЛНОГ) НАСИЉА</a:t>
            </a:r>
            <a:endParaRPr lang="en-US" sz="3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540</TotalTime>
  <Words>1485</Words>
  <Application>Microsoft Office PowerPoint</Application>
  <PresentationFormat>On-screen Show (4:3)</PresentationFormat>
  <Paragraphs>114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Constantia</vt:lpstr>
      <vt:lpstr>Wingdings 2</vt:lpstr>
      <vt:lpstr>Paper</vt:lpstr>
      <vt:lpstr>Подсећамо одељењске старешине/ наставнике, ученике и родитеље на</vt:lpstr>
      <vt:lpstr>ЕЛЕКТРОНСКО  ИЛИ  ДИГИТАЛНО НАСИЉЕ</vt:lpstr>
      <vt:lpstr>ДИГИТАЛНО НАСИЉЕ </vt:lpstr>
      <vt:lpstr>Дигитално насиље најчешће се врши:</vt:lpstr>
      <vt:lpstr>Дигитално насиље најчешће се врши:</vt:lpstr>
      <vt:lpstr>PowerPoint Presentation</vt:lpstr>
      <vt:lpstr>Шта узнемирава ученике?....примери...њихове речи...</vt:lpstr>
      <vt:lpstr>Исти облици насиља могу да се појаве на више нивоа. Приликом процене нивоа насиља узимају се у обзир разни  чиниоци </vt:lpstr>
      <vt:lpstr>НИВОИ ЕЛЕКТРОНСКОГ (ДИГИТАЛНОГ) НАСИЉА</vt:lpstr>
      <vt:lpstr>НИВОИ ЕЛЕКТРОНСКОГ (ДИГИТАЛНОГ) НАСИЉА</vt:lpstr>
      <vt:lpstr>НИВОИ ЕЛЕКТРОНСКОГ (ДИГИТАЛНОГ) НАСИЉА</vt:lpstr>
      <vt:lpstr>Како реагује особа која трпи дигитално насиље?</vt:lpstr>
      <vt:lpstr>Како да реагује ученик када је сведок дигиталног насиља?</vt:lpstr>
      <vt:lpstr>Како да реагује ученик када доживи дигитално насиље?</vt:lpstr>
      <vt:lpstr>PowerPoint Presentation</vt:lpstr>
      <vt:lpstr>ПРЕВЕНЦИЈА ДИГИТАЛНОГ НАСИЉА</vt:lpstr>
      <vt:lpstr>PowerPoint Presentation</vt:lpstr>
      <vt:lpstr>КОНКЕТНИ КОРАЦИ</vt:lpstr>
      <vt:lpstr>ПОРУКЕ КОЈЕ ТРЕБА УПУЋИВАТИ ДЕЦИ/УЧЕНИЦИМА</vt:lpstr>
      <vt:lpstr>PowerPoint Presentation</vt:lpstr>
      <vt:lpstr>ПИТАЊА ЗА ДИЈАЛОГ</vt:lpstr>
      <vt:lpstr>ИДЕЈЕ ЗА ПРЕВЕНТИВНЕ АКТИВНОСТИ У ШКОЛИ</vt:lpstr>
      <vt:lpstr>ИДЕЈЕ ЗА ПРЕВЕНТИВНЕ АКТИВНОСТИ У ШКОЛИ</vt:lpstr>
      <vt:lpstr>Коме пријавити насиље?</vt:lpstr>
      <vt:lpstr>PowerPoint Presentation</vt:lpstr>
    </vt:vector>
  </TitlesOfParts>
  <Company>Berts-pc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ДИГИТАЛНО НАСИЉЕ</dc:title>
  <dc:creator>Korisnik</dc:creator>
  <cp:lastModifiedBy>KORISNIK</cp:lastModifiedBy>
  <cp:revision>76</cp:revision>
  <dcterms:created xsi:type="dcterms:W3CDTF">2016-10-13T10:15:16Z</dcterms:created>
  <dcterms:modified xsi:type="dcterms:W3CDTF">2020-03-25T13:03:34Z</dcterms:modified>
</cp:coreProperties>
</file>