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4" r:id="rId10"/>
    <p:sldId id="267" r:id="rId11"/>
    <p:sldId id="268" r:id="rId12"/>
    <p:sldId id="269" r:id="rId13"/>
  </p:sldIdLst>
  <p:sldSz cx="9715500" cy="6477000"/>
  <p:notesSz cx="9715500" cy="647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8662" y="2007870"/>
            <a:ext cx="8258175" cy="1360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57325" y="3627120"/>
            <a:ext cx="6800850" cy="161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E5E5E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E5E5E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E5E5E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5775" y="1489710"/>
            <a:ext cx="4226242" cy="4274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3482" y="1489710"/>
            <a:ext cx="4226242" cy="4274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E5E5E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15500" cy="6477000"/>
          </a:xfrm>
          <a:custGeom>
            <a:avLst/>
            <a:gdLst/>
            <a:ahLst/>
            <a:cxnLst/>
            <a:rect l="l" t="t" r="r" b="b"/>
            <a:pathLst>
              <a:path w="9715500" h="6477000">
                <a:moveTo>
                  <a:pt x="9715500" y="0"/>
                </a:moveTo>
                <a:lnTo>
                  <a:pt x="9715500" y="6477000"/>
                </a:lnTo>
                <a:lnTo>
                  <a:pt x="0" y="6477000"/>
                </a:lnTo>
                <a:lnTo>
                  <a:pt x="0" y="0"/>
                </a:lnTo>
                <a:lnTo>
                  <a:pt x="9715500" y="0"/>
                </a:lnTo>
                <a:close/>
              </a:path>
            </a:pathLst>
          </a:custGeom>
          <a:solidFill>
            <a:srgbClr val="33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11440" y="5410200"/>
            <a:ext cx="1783079" cy="803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9064" y="323850"/>
            <a:ext cx="18173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E5E5E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94" y="1587500"/>
            <a:ext cx="9668510" cy="270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E5E5E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03270" y="6023610"/>
            <a:ext cx="3108960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5775" y="6023610"/>
            <a:ext cx="2234565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95160" y="6023610"/>
            <a:ext cx="2234565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150" y="1729561"/>
            <a:ext cx="792670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904490" algn="l"/>
                <a:tab pos="5671185" algn="l"/>
              </a:tabLst>
            </a:pPr>
            <a:r>
              <a:rPr lang="sr-Latn-RS" sz="7200" spc="95" dirty="0" smtClean="0">
                <a:solidFill>
                  <a:srgbClr val="FF0000"/>
                </a:solidFill>
                <a:latin typeface="Gill Sans MT"/>
                <a:cs typeface="Gill Sans MT"/>
              </a:rPr>
              <a:t>OZONSKI</a:t>
            </a:r>
            <a:br>
              <a:rPr lang="sr-Latn-RS" sz="7200" spc="95" dirty="0" smtClean="0">
                <a:solidFill>
                  <a:srgbClr val="FF0000"/>
                </a:solidFill>
                <a:latin typeface="Gill Sans MT"/>
                <a:cs typeface="Gill Sans MT"/>
              </a:rPr>
            </a:br>
            <a:r>
              <a:rPr lang="sr-Latn-RS" sz="7200" spc="95" dirty="0" smtClean="0">
                <a:solidFill>
                  <a:srgbClr val="FF0000"/>
                </a:solidFill>
                <a:latin typeface="Gill Sans MT"/>
                <a:cs typeface="Gill Sans MT"/>
              </a:rPr>
              <a:t> OMOTAČ</a:t>
            </a:r>
            <a:endParaRPr sz="72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7170" y="1917700"/>
            <a:ext cx="22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0" dirty="0">
                <a:solidFill>
                  <a:srgbClr val="FF9866"/>
                </a:solidFill>
                <a:latin typeface="MS UI Gothic"/>
                <a:cs typeface="MS UI Gothic"/>
              </a:rPr>
              <a:t>➲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0820" y="323850"/>
            <a:ext cx="1689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</a:t>
            </a:r>
            <a:r>
              <a:rPr dirty="0"/>
              <a:t>P</a:t>
            </a:r>
            <a:r>
              <a:rPr spc="-10" dirty="0"/>
              <a:t>RE</a:t>
            </a:r>
            <a:r>
              <a:rPr dirty="0"/>
              <a:t>J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600200"/>
            <a:ext cx="452628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99990" y="1789429"/>
            <a:ext cx="3924935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0480" indent="-431800">
              <a:lnSpc>
                <a:spcPct val="100000"/>
              </a:lnSpc>
              <a:spcBef>
                <a:spcPts val="100"/>
              </a:spcBef>
            </a:pPr>
            <a:r>
              <a:rPr sz="6750" spc="-345" baseline="12962" dirty="0">
                <a:solidFill>
                  <a:srgbClr val="FF9866"/>
                </a:solidFill>
                <a:latin typeface="MS UI Gothic"/>
                <a:cs typeface="MS UI Gothic"/>
              </a:rPr>
              <a:t>➲</a:t>
            </a:r>
            <a:r>
              <a:rPr sz="6000" b="1" spc="-229" dirty="0">
                <a:solidFill>
                  <a:srgbClr val="FF0000"/>
                </a:solidFill>
                <a:latin typeface="Cambria"/>
                <a:cs typeface="Cambria"/>
              </a:rPr>
              <a:t>S </a:t>
            </a:r>
            <a:r>
              <a:rPr sz="6000" b="1" spc="295" dirty="0">
                <a:solidFill>
                  <a:srgbClr val="FF0000"/>
                </a:solidFill>
                <a:latin typeface="Cambria"/>
                <a:cs typeface="Cambria"/>
              </a:rPr>
              <a:t>PREJ  </a:t>
            </a:r>
            <a:r>
              <a:rPr sz="6000" b="1" spc="215" dirty="0">
                <a:solidFill>
                  <a:srgbClr val="FF0000"/>
                </a:solidFill>
                <a:latin typeface="Cambria"/>
                <a:cs typeface="Cambria"/>
              </a:rPr>
              <a:t>Z</a:t>
            </a:r>
            <a:r>
              <a:rPr sz="6000" b="1" spc="204" dirty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6000" b="1" spc="455" dirty="0">
                <a:solidFill>
                  <a:srgbClr val="FF0000"/>
                </a:solidFill>
                <a:latin typeface="Cambria"/>
                <a:cs typeface="Cambria"/>
              </a:rPr>
              <a:t>G</a:t>
            </a:r>
            <a:r>
              <a:rPr sz="6000" b="1" spc="204" dirty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6000" b="1" spc="-10" dirty="0">
                <a:solidFill>
                  <a:srgbClr val="FF0000"/>
                </a:solidFill>
                <a:latin typeface="Cambria"/>
                <a:cs typeface="Cambria"/>
              </a:rPr>
              <a:t>D</a:t>
            </a:r>
            <a:r>
              <a:rPr sz="6000" b="1" spc="250" dirty="0">
                <a:solidFill>
                  <a:srgbClr val="FF0000"/>
                </a:solidFill>
                <a:latin typeface="Cambria"/>
                <a:cs typeface="Cambria"/>
              </a:rPr>
              <a:t>J</a:t>
            </a:r>
            <a:r>
              <a:rPr sz="6000" b="1" spc="85" dirty="0">
                <a:solidFill>
                  <a:srgbClr val="FF0000"/>
                </a:solidFill>
                <a:latin typeface="Cambria"/>
                <a:cs typeface="Cambria"/>
              </a:rPr>
              <a:t>U </a:t>
            </a:r>
            <a:r>
              <a:rPr sz="6000" b="1" spc="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6000" b="1" spc="5" dirty="0">
                <a:solidFill>
                  <a:srgbClr val="FF0000"/>
                </a:solidFill>
                <a:latin typeface="Cambria"/>
                <a:cs typeface="Cambria"/>
              </a:rPr>
              <a:t>JE</a:t>
            </a:r>
            <a:endParaRPr sz="6000">
              <a:latin typeface="Cambria"/>
              <a:cs typeface="Cambria"/>
            </a:endParaRPr>
          </a:p>
          <a:p>
            <a:pPr marL="469900" marR="31115">
              <a:lnSpc>
                <a:spcPct val="100000"/>
              </a:lnSpc>
            </a:pPr>
            <a:r>
              <a:rPr sz="6000" b="1" spc="245" dirty="0">
                <a:solidFill>
                  <a:srgbClr val="FF0000"/>
                </a:solidFill>
                <a:latin typeface="Cambria"/>
                <a:cs typeface="Cambria"/>
              </a:rPr>
              <a:t>OZONS</a:t>
            </a:r>
            <a:r>
              <a:rPr sz="6000" b="1" spc="-5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6000" b="1" spc="-145" dirty="0">
                <a:solidFill>
                  <a:srgbClr val="FF0000"/>
                </a:solidFill>
                <a:latin typeface="Cambria"/>
                <a:cs typeface="Cambria"/>
              </a:rPr>
              <a:t>KI  </a:t>
            </a:r>
            <a:r>
              <a:rPr sz="6000" b="1" spc="110" dirty="0">
                <a:solidFill>
                  <a:srgbClr val="FF0000"/>
                </a:solidFill>
                <a:latin typeface="Cambria"/>
                <a:cs typeface="Cambria"/>
              </a:rPr>
              <a:t>OMOTA</a:t>
            </a:r>
            <a:r>
              <a:rPr sz="6000" spc="110" dirty="0">
                <a:solidFill>
                  <a:srgbClr val="FF0000"/>
                </a:solidFill>
                <a:latin typeface="Arial"/>
                <a:cs typeface="Arial"/>
              </a:rPr>
              <a:t>č</a:t>
            </a:r>
            <a:r>
              <a:rPr sz="6000" spc="-1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000" b="1" spc="-75" dirty="0">
                <a:solidFill>
                  <a:srgbClr val="FF0000"/>
                </a:solidFill>
                <a:latin typeface="Cambria"/>
                <a:cs typeface="Cambria"/>
              </a:rPr>
              <a:t>.</a:t>
            </a:r>
            <a:endParaRPr sz="6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</a:t>
            </a:r>
            <a:r>
              <a:rPr spc="-10" dirty="0"/>
              <a:t>R</a:t>
            </a:r>
            <a:r>
              <a:rPr dirty="0"/>
              <a:t>EON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5390" y="1814829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215" dirty="0">
                <a:solidFill>
                  <a:srgbClr val="FF9866"/>
                </a:solidFill>
                <a:latin typeface="MS UI Gothic"/>
                <a:cs typeface="MS UI Gothic"/>
              </a:rPr>
              <a:t>➲</a:t>
            </a:r>
            <a:endParaRPr sz="195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7190" y="1789429"/>
            <a:ext cx="3260090" cy="240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29180" algn="l"/>
              </a:tabLst>
            </a:pPr>
            <a:r>
              <a:rPr sz="2600" spc="-5" dirty="0">
                <a:solidFill>
                  <a:srgbClr val="E5E5E5"/>
                </a:solidFill>
                <a:latin typeface="Arial"/>
                <a:cs typeface="Arial"/>
              </a:rPr>
              <a:t>Isto </a:t>
            </a:r>
            <a:r>
              <a:rPr sz="2600" dirty="0">
                <a:solidFill>
                  <a:srgbClr val="E5E5E5"/>
                </a:solidFill>
                <a:latin typeface="Arial"/>
                <a:cs typeface="Arial"/>
              </a:rPr>
              <a:t>kao</a:t>
            </a:r>
            <a:r>
              <a:rPr sz="2600" spc="15" dirty="0">
                <a:solidFill>
                  <a:srgbClr val="E5E5E5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E5E5E5"/>
                </a:solidFill>
                <a:latin typeface="Arial"/>
                <a:cs typeface="Arial"/>
              </a:rPr>
              <a:t>i sprej	i</a:t>
            </a:r>
            <a:r>
              <a:rPr sz="2600" spc="-85" dirty="0">
                <a:solidFill>
                  <a:srgbClr val="E5E5E5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E5E5E5"/>
                </a:solidFill>
                <a:latin typeface="Arial"/>
                <a:cs typeface="Arial"/>
              </a:rPr>
              <a:t>freon  </a:t>
            </a:r>
            <a:r>
              <a:rPr sz="2600" dirty="0">
                <a:solidFill>
                  <a:srgbClr val="E5E5E5"/>
                </a:solidFill>
                <a:latin typeface="Arial"/>
                <a:cs typeface="Arial"/>
              </a:rPr>
              <a:t>je nepoželjan u  atmosferi </a:t>
            </a:r>
            <a:r>
              <a:rPr sz="2600" spc="5" dirty="0">
                <a:solidFill>
                  <a:srgbClr val="E5E5E5"/>
                </a:solidFill>
                <a:latin typeface="Arial"/>
                <a:cs typeface="Arial"/>
              </a:rPr>
              <a:t>zato </a:t>
            </a:r>
            <a:r>
              <a:rPr sz="2600" dirty="0">
                <a:solidFill>
                  <a:srgbClr val="E5E5E5"/>
                </a:solidFill>
                <a:latin typeface="Arial"/>
                <a:cs typeface="Arial"/>
              </a:rPr>
              <a:t>sto  ispušta </a:t>
            </a:r>
            <a:r>
              <a:rPr sz="2600" spc="-5" dirty="0">
                <a:solidFill>
                  <a:srgbClr val="E5E5E5"/>
                </a:solidFill>
                <a:latin typeface="Arial"/>
                <a:cs typeface="Arial"/>
              </a:rPr>
              <a:t>hlor.On  </a:t>
            </a:r>
            <a:r>
              <a:rPr sz="2600" dirty="0">
                <a:solidFill>
                  <a:srgbClr val="E5E5E5"/>
                </a:solidFill>
                <a:latin typeface="Arial"/>
                <a:cs typeface="Arial"/>
              </a:rPr>
              <a:t>oduzima jedan </a:t>
            </a:r>
            <a:r>
              <a:rPr sz="2600" spc="-5" dirty="0">
                <a:solidFill>
                  <a:srgbClr val="E5E5E5"/>
                </a:solidFill>
                <a:latin typeface="Arial"/>
                <a:cs typeface="Arial"/>
              </a:rPr>
              <a:t>atom  </a:t>
            </a:r>
            <a:r>
              <a:rPr sz="2600" dirty="0">
                <a:solidFill>
                  <a:srgbClr val="E5E5E5"/>
                </a:solidFill>
                <a:latin typeface="Arial"/>
                <a:cs typeface="Arial"/>
              </a:rPr>
              <a:t>kiseonika.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828800"/>
            <a:ext cx="4572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240" y="323850"/>
            <a:ext cx="27571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6610" algn="l"/>
                <a:tab pos="2426335" algn="l"/>
              </a:tabLst>
            </a:pPr>
            <a:r>
              <a:rPr dirty="0" smtClean="0">
                <a:latin typeface="Gill Sans MT"/>
                <a:cs typeface="Gill Sans MT"/>
              </a:rPr>
              <a:t>PITA</a:t>
            </a:r>
            <a:r>
              <a:rPr spc="45" dirty="0" smtClean="0">
                <a:latin typeface="Gill Sans MT"/>
                <a:cs typeface="Gill Sans MT"/>
              </a:rPr>
              <a:t>N</a:t>
            </a:r>
            <a:r>
              <a:rPr dirty="0" smtClean="0">
                <a:latin typeface="Gill Sans MT"/>
                <a:cs typeface="Gill Sans MT"/>
              </a:rPr>
              <a:t>JA</a:t>
            </a:r>
            <a:endParaRPr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850" y="2258059"/>
            <a:ext cx="8007350" cy="3049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" algn="ctr">
              <a:lnSpc>
                <a:spcPct val="100000"/>
              </a:lnSpc>
              <a:spcBef>
                <a:spcPts val="100"/>
              </a:spcBef>
              <a:tabLst>
                <a:tab pos="974725" algn="l"/>
              </a:tabLst>
            </a:pPr>
            <a:r>
              <a:rPr sz="2200" i="1" spc="-290" dirty="0">
                <a:solidFill>
                  <a:srgbClr val="E5E5E5"/>
                </a:solidFill>
                <a:latin typeface="Verdana"/>
                <a:cs typeface="Verdana"/>
              </a:rPr>
              <a:t>1-ŠTA	</a:t>
            </a:r>
            <a:r>
              <a:rPr sz="2200" i="1" spc="55" dirty="0">
                <a:solidFill>
                  <a:srgbClr val="E5E5E5"/>
                </a:solidFill>
                <a:latin typeface="Verdana"/>
                <a:cs typeface="Verdana"/>
              </a:rPr>
              <a:t>JE </a:t>
            </a:r>
            <a:r>
              <a:rPr sz="2200" i="1" spc="-350" dirty="0">
                <a:solidFill>
                  <a:srgbClr val="E5E5E5"/>
                </a:solidFill>
                <a:latin typeface="Verdana"/>
                <a:cs typeface="Verdana"/>
              </a:rPr>
              <a:t>OZ </a:t>
            </a:r>
            <a:r>
              <a:rPr sz="2200" i="1" spc="-345" dirty="0">
                <a:solidFill>
                  <a:srgbClr val="E5E5E5"/>
                </a:solidFill>
                <a:latin typeface="Verdana"/>
                <a:cs typeface="Verdana"/>
              </a:rPr>
              <a:t>ON </a:t>
            </a:r>
            <a:r>
              <a:rPr sz="2200" i="1" spc="-275" dirty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95" dirty="0">
                <a:solidFill>
                  <a:srgbClr val="E5E5E5"/>
                </a:solidFill>
                <a:latin typeface="Verdana"/>
                <a:cs typeface="Verdana"/>
              </a:rPr>
              <a:t>?</a:t>
            </a:r>
            <a:endParaRPr sz="2200" dirty="0">
              <a:latin typeface="Verdana"/>
              <a:cs typeface="Verdana"/>
            </a:endParaRPr>
          </a:p>
          <a:p>
            <a:pPr marL="125730" algn="ctr">
              <a:lnSpc>
                <a:spcPct val="100000"/>
              </a:lnSpc>
              <a:tabLst>
                <a:tab pos="3097530" algn="l"/>
                <a:tab pos="4531360" algn="l"/>
              </a:tabLst>
            </a:pPr>
            <a:r>
              <a:rPr sz="2200" i="1" spc="-335" dirty="0">
                <a:solidFill>
                  <a:srgbClr val="E5E5E5"/>
                </a:solidFill>
                <a:latin typeface="Verdana"/>
                <a:cs typeface="Verdana"/>
              </a:rPr>
              <a:t>2-K </a:t>
            </a:r>
            <a:r>
              <a:rPr sz="2200" i="1" spc="-165" dirty="0" smtClean="0">
                <a:solidFill>
                  <a:srgbClr val="E5E5E5"/>
                </a:solidFill>
                <a:latin typeface="Verdana"/>
                <a:cs typeface="Verdana"/>
              </a:rPr>
              <a:t>A</a:t>
            </a:r>
            <a:r>
              <a:rPr sz="2200" i="1" spc="-170" dirty="0" smtClean="0">
                <a:solidFill>
                  <a:srgbClr val="E5E5E5"/>
                </a:solidFill>
                <a:latin typeface="Verdana"/>
                <a:cs typeface="Verdana"/>
              </a:rPr>
              <a:t>K</a:t>
            </a:r>
            <a:r>
              <a:rPr sz="2200" i="1" spc="-540" dirty="0" smtClean="0">
                <a:solidFill>
                  <a:srgbClr val="E5E5E5"/>
                </a:solidFill>
                <a:latin typeface="Verdana"/>
                <a:cs typeface="Verdana"/>
              </a:rPr>
              <a:t>O  </a:t>
            </a:r>
            <a:r>
              <a:rPr sz="2200" i="1" spc="-310" dirty="0" smtClean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270" dirty="0">
                <a:solidFill>
                  <a:srgbClr val="E5E5E5"/>
                </a:solidFill>
                <a:latin typeface="Verdana"/>
                <a:cs typeface="Verdana"/>
              </a:rPr>
              <a:t>SE  </a:t>
            </a:r>
            <a:r>
              <a:rPr sz="2200" i="1" spc="-145" dirty="0" smtClean="0">
                <a:solidFill>
                  <a:srgbClr val="E5E5E5"/>
                </a:solidFill>
                <a:latin typeface="Verdana"/>
                <a:cs typeface="Verdana"/>
              </a:rPr>
              <a:t>STV</a:t>
            </a:r>
            <a:r>
              <a:rPr sz="2200" i="1" spc="-165" dirty="0" smtClean="0">
                <a:solidFill>
                  <a:srgbClr val="E5E5E5"/>
                </a:solidFill>
                <a:latin typeface="Verdana"/>
                <a:cs typeface="Verdana"/>
              </a:rPr>
              <a:t>A</a:t>
            </a:r>
            <a:r>
              <a:rPr sz="2200" i="1" spc="-310" dirty="0" smtClean="0">
                <a:solidFill>
                  <a:srgbClr val="E5E5E5"/>
                </a:solidFill>
                <a:latin typeface="Verdana"/>
                <a:cs typeface="Verdana"/>
              </a:rPr>
              <a:t>R</a:t>
            </a:r>
            <a:r>
              <a:rPr sz="2200" i="1" spc="-165" dirty="0" smtClean="0">
                <a:solidFill>
                  <a:srgbClr val="E5E5E5"/>
                </a:solidFill>
                <a:latin typeface="Verdana"/>
                <a:cs typeface="Verdana"/>
              </a:rPr>
              <a:t>A</a:t>
            </a:r>
            <a:r>
              <a:rPr sz="2200" i="1" spc="-165" dirty="0">
                <a:solidFill>
                  <a:srgbClr val="E5E5E5"/>
                </a:solidFill>
                <a:latin typeface="Verdana"/>
                <a:cs typeface="Verdana"/>
              </a:rPr>
              <a:t>	</a:t>
            </a:r>
            <a:r>
              <a:rPr sz="2200" i="1" spc="-350" dirty="0">
                <a:solidFill>
                  <a:srgbClr val="E5E5E5"/>
                </a:solidFill>
                <a:latin typeface="Verdana"/>
                <a:cs typeface="Verdana"/>
              </a:rPr>
              <a:t>OZ </a:t>
            </a:r>
            <a:r>
              <a:rPr sz="2200" i="1" spc="-350" dirty="0" smtClean="0">
                <a:solidFill>
                  <a:srgbClr val="E5E5E5"/>
                </a:solidFill>
                <a:latin typeface="Verdana"/>
                <a:cs typeface="Verdana"/>
              </a:rPr>
              <a:t>ON</a:t>
            </a:r>
            <a:r>
              <a:rPr sz="2200" i="1" spc="-215" dirty="0" smtClean="0">
                <a:solidFill>
                  <a:srgbClr val="E5E5E5"/>
                </a:solidFill>
                <a:latin typeface="Verdana"/>
                <a:cs typeface="Verdana"/>
              </a:rPr>
              <a:t>SK</a:t>
            </a:r>
            <a:r>
              <a:rPr sz="2200" i="1" spc="-400" dirty="0" smtClean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340" dirty="0">
                <a:solidFill>
                  <a:srgbClr val="E5E5E5"/>
                </a:solidFill>
                <a:latin typeface="Verdana"/>
                <a:cs typeface="Verdana"/>
              </a:rPr>
              <a:t>I	</a:t>
            </a:r>
            <a:r>
              <a:rPr sz="2200" i="1" spc="-185" dirty="0" smtClean="0">
                <a:solidFill>
                  <a:srgbClr val="E5E5E5"/>
                </a:solidFill>
                <a:latin typeface="Verdana"/>
                <a:cs typeface="Verdana"/>
              </a:rPr>
              <a:t>OM</a:t>
            </a:r>
            <a:r>
              <a:rPr sz="2200" i="1" spc="-150" dirty="0" smtClean="0">
                <a:solidFill>
                  <a:srgbClr val="E5E5E5"/>
                </a:solidFill>
                <a:latin typeface="Verdana"/>
                <a:cs typeface="Verdana"/>
              </a:rPr>
              <a:t>OTA</a:t>
            </a:r>
            <a:r>
              <a:rPr sz="2200" spc="-60" dirty="0" smtClean="0">
                <a:solidFill>
                  <a:srgbClr val="E5E5E5"/>
                </a:solidFill>
                <a:latin typeface="Arial"/>
                <a:cs typeface="Arial"/>
              </a:rPr>
              <a:t>Č</a:t>
            </a:r>
            <a:r>
              <a:rPr sz="2200" i="1" spc="-60" dirty="0">
                <a:solidFill>
                  <a:srgbClr val="E5E5E5"/>
                </a:solidFill>
                <a:latin typeface="Verdana"/>
                <a:cs typeface="Verdana"/>
              </a:rPr>
              <a:t>?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tabLst>
                <a:tab pos="1113155" algn="l"/>
                <a:tab pos="2674620" algn="l"/>
                <a:tab pos="5941060" algn="l"/>
                <a:tab pos="6264910" algn="l"/>
                <a:tab pos="7540625" algn="l"/>
              </a:tabLst>
            </a:pPr>
            <a:r>
              <a:rPr sz="2200" i="1" spc="-330" dirty="0">
                <a:solidFill>
                  <a:srgbClr val="E5E5E5"/>
                </a:solidFill>
                <a:latin typeface="Verdana"/>
                <a:cs typeface="Verdana"/>
              </a:rPr>
              <a:t>3-K</a:t>
            </a:r>
            <a:r>
              <a:rPr sz="2200" i="1" spc="-400" dirty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50" dirty="0">
                <a:solidFill>
                  <a:srgbClr val="E5E5E5"/>
                </a:solidFill>
                <a:latin typeface="Verdana"/>
                <a:cs typeface="Verdana"/>
              </a:rPr>
              <a:t>OJA	</a:t>
            </a:r>
            <a:r>
              <a:rPr sz="2200" i="1" spc="55" dirty="0">
                <a:solidFill>
                  <a:srgbClr val="E5E5E5"/>
                </a:solidFill>
                <a:latin typeface="Verdana"/>
                <a:cs typeface="Verdana"/>
              </a:rPr>
              <a:t>JE</a:t>
            </a:r>
            <a:r>
              <a:rPr sz="2200" i="1" spc="300" dirty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275" dirty="0" smtClean="0">
                <a:solidFill>
                  <a:srgbClr val="E5E5E5"/>
                </a:solidFill>
                <a:latin typeface="Verdana"/>
                <a:cs typeface="Verdana"/>
              </a:rPr>
              <a:t>U</a:t>
            </a:r>
            <a:r>
              <a:rPr sz="2200" i="1" spc="-190" dirty="0" smtClean="0">
                <a:solidFill>
                  <a:srgbClr val="E5E5E5"/>
                </a:solidFill>
                <a:latin typeface="Verdana"/>
                <a:cs typeface="Verdana"/>
              </a:rPr>
              <a:t>LOGA</a:t>
            </a:r>
            <a:r>
              <a:rPr sz="2200" i="1" spc="-190" dirty="0">
                <a:solidFill>
                  <a:srgbClr val="E5E5E5"/>
                </a:solidFill>
                <a:latin typeface="Verdana"/>
                <a:cs typeface="Verdana"/>
              </a:rPr>
              <a:t>	</a:t>
            </a:r>
            <a:r>
              <a:rPr sz="2200" i="1" spc="-350" dirty="0">
                <a:solidFill>
                  <a:srgbClr val="E5E5E5"/>
                </a:solidFill>
                <a:latin typeface="Verdana"/>
                <a:cs typeface="Verdana"/>
              </a:rPr>
              <a:t>OZ </a:t>
            </a:r>
            <a:r>
              <a:rPr sz="2200" i="1" spc="-350" dirty="0" smtClean="0">
                <a:solidFill>
                  <a:srgbClr val="E5E5E5"/>
                </a:solidFill>
                <a:latin typeface="Verdana"/>
                <a:cs typeface="Verdana"/>
              </a:rPr>
              <a:t>ON</a:t>
            </a:r>
            <a:r>
              <a:rPr sz="2200" i="1" spc="-215" dirty="0" smtClean="0">
                <a:solidFill>
                  <a:srgbClr val="E5E5E5"/>
                </a:solidFill>
                <a:latin typeface="Verdana"/>
                <a:cs typeface="Verdana"/>
              </a:rPr>
              <a:t>SK</a:t>
            </a:r>
            <a:r>
              <a:rPr sz="2200" i="1" spc="-409" dirty="0" smtClean="0">
                <a:solidFill>
                  <a:srgbClr val="E5E5E5"/>
                </a:solidFill>
                <a:latin typeface="Verdana"/>
                <a:cs typeface="Verdana"/>
              </a:rPr>
              <a:t>OG  </a:t>
            </a:r>
            <a:r>
              <a:rPr sz="2200" i="1" spc="-190" dirty="0">
                <a:solidFill>
                  <a:srgbClr val="E5E5E5"/>
                </a:solidFill>
                <a:latin typeface="Verdana"/>
                <a:cs typeface="Verdana"/>
              </a:rPr>
              <a:t>OM</a:t>
            </a:r>
            <a:r>
              <a:rPr sz="2200" i="1" spc="-450" dirty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150" dirty="0" smtClean="0">
                <a:solidFill>
                  <a:srgbClr val="E5E5E5"/>
                </a:solidFill>
                <a:latin typeface="Verdana"/>
                <a:cs typeface="Verdana"/>
              </a:rPr>
              <a:t>OTA</a:t>
            </a:r>
            <a:r>
              <a:rPr sz="2200" spc="-90" dirty="0" smtClean="0">
                <a:solidFill>
                  <a:srgbClr val="E5E5E5"/>
                </a:solidFill>
                <a:latin typeface="Arial"/>
                <a:cs typeface="Arial"/>
              </a:rPr>
              <a:t>Č</a:t>
            </a:r>
            <a:r>
              <a:rPr sz="2200" i="1" spc="-90" dirty="0" smtClean="0">
                <a:solidFill>
                  <a:srgbClr val="E5E5E5"/>
                </a:solidFill>
                <a:latin typeface="Verdana"/>
                <a:cs typeface="Verdana"/>
              </a:rPr>
              <a:t>A</a:t>
            </a:r>
            <a:r>
              <a:rPr sz="2200" i="1" spc="-90" dirty="0">
                <a:solidFill>
                  <a:srgbClr val="E5E5E5"/>
                </a:solidFill>
                <a:latin typeface="Verdana"/>
                <a:cs typeface="Verdana"/>
              </a:rPr>
              <a:t>	</a:t>
            </a:r>
            <a:r>
              <a:rPr sz="2200" i="1" spc="-275" dirty="0">
                <a:solidFill>
                  <a:srgbClr val="E5E5E5"/>
                </a:solidFill>
                <a:latin typeface="Verdana"/>
                <a:cs typeface="Verdana"/>
              </a:rPr>
              <a:t>U	</a:t>
            </a:r>
            <a:r>
              <a:rPr sz="2200" i="1" spc="-470" dirty="0">
                <a:solidFill>
                  <a:srgbClr val="E5E5E5"/>
                </a:solidFill>
                <a:latin typeface="Verdana"/>
                <a:cs typeface="Verdana"/>
              </a:rPr>
              <a:t>OD</a:t>
            </a:r>
            <a:r>
              <a:rPr sz="2200" i="1" spc="-434" dirty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310" dirty="0" smtClean="0">
                <a:solidFill>
                  <a:srgbClr val="E5E5E5"/>
                </a:solidFill>
                <a:latin typeface="Verdana"/>
                <a:cs typeface="Verdana"/>
              </a:rPr>
              <a:t>N</a:t>
            </a:r>
            <a:r>
              <a:rPr sz="2200" i="1" spc="-305" dirty="0" smtClean="0">
                <a:solidFill>
                  <a:srgbClr val="E5E5E5"/>
                </a:solidFill>
                <a:latin typeface="Verdana"/>
                <a:cs typeface="Verdana"/>
              </a:rPr>
              <a:t>OSU</a:t>
            </a:r>
            <a:r>
              <a:rPr sz="2200" i="1" spc="-305" dirty="0">
                <a:solidFill>
                  <a:srgbClr val="E5E5E5"/>
                </a:solidFill>
                <a:latin typeface="Verdana"/>
                <a:cs typeface="Verdana"/>
              </a:rPr>
              <a:t>	</a:t>
            </a:r>
            <a:r>
              <a:rPr sz="2200" i="1" spc="-310" dirty="0" smtClean="0">
                <a:solidFill>
                  <a:srgbClr val="E5E5E5"/>
                </a:solidFill>
                <a:latin typeface="Verdana"/>
                <a:cs typeface="Verdana"/>
              </a:rPr>
              <a:t>N</a:t>
            </a:r>
            <a:r>
              <a:rPr sz="2200" i="1" spc="-165" dirty="0" smtClean="0">
                <a:solidFill>
                  <a:srgbClr val="E5E5E5"/>
                </a:solidFill>
                <a:latin typeface="Verdana"/>
                <a:cs typeface="Verdana"/>
              </a:rPr>
              <a:t>A</a:t>
            </a:r>
            <a:endParaRPr sz="2200" dirty="0">
              <a:latin typeface="Verdana"/>
              <a:cs typeface="Verdana"/>
            </a:endParaRPr>
          </a:p>
          <a:p>
            <a:pPr marL="127000" algn="ctr">
              <a:lnSpc>
                <a:spcPct val="100000"/>
              </a:lnSpc>
              <a:tabLst>
                <a:tab pos="967740" algn="l"/>
              </a:tabLst>
            </a:pPr>
            <a:r>
              <a:rPr sz="2200" i="1" spc="-320" dirty="0">
                <a:solidFill>
                  <a:srgbClr val="E5E5E5"/>
                </a:solidFill>
                <a:latin typeface="Verdana"/>
                <a:cs typeface="Verdana"/>
              </a:rPr>
              <a:t>Z </a:t>
            </a:r>
            <a:r>
              <a:rPr sz="2200" i="1" spc="-340" dirty="0" smtClean="0">
                <a:solidFill>
                  <a:srgbClr val="E5E5E5"/>
                </a:solidFill>
                <a:latin typeface="Verdana"/>
                <a:cs typeface="Verdana"/>
              </a:rPr>
              <a:t>I</a:t>
            </a:r>
            <a:r>
              <a:rPr sz="2200" i="1" spc="-275" dirty="0" smtClean="0">
                <a:solidFill>
                  <a:srgbClr val="E5E5E5"/>
                </a:solidFill>
                <a:latin typeface="Verdana"/>
                <a:cs typeface="Verdana"/>
              </a:rPr>
              <a:t>V</a:t>
            </a:r>
            <a:r>
              <a:rPr sz="2200" i="1" spc="-340" dirty="0" smtClean="0">
                <a:solidFill>
                  <a:srgbClr val="E5E5E5"/>
                </a:solidFill>
                <a:latin typeface="Verdana"/>
                <a:cs typeface="Verdana"/>
              </a:rPr>
              <a:t>I</a:t>
            </a:r>
            <a:r>
              <a:rPr sz="2200" i="1" spc="-340" dirty="0">
                <a:solidFill>
                  <a:srgbClr val="E5E5E5"/>
                </a:solidFill>
                <a:latin typeface="Verdana"/>
                <a:cs typeface="Verdana"/>
              </a:rPr>
              <a:t>	</a:t>
            </a:r>
            <a:r>
              <a:rPr sz="2200" i="1" spc="-270" dirty="0" smtClean="0">
                <a:solidFill>
                  <a:srgbClr val="E5E5E5"/>
                </a:solidFill>
                <a:latin typeface="Verdana"/>
                <a:cs typeface="Verdana"/>
              </a:rPr>
              <a:t>SV</a:t>
            </a:r>
            <a:r>
              <a:rPr sz="2200" i="1" spc="-280" dirty="0" smtClean="0">
                <a:solidFill>
                  <a:srgbClr val="E5E5E5"/>
                </a:solidFill>
                <a:latin typeface="Verdana"/>
                <a:cs typeface="Verdana"/>
              </a:rPr>
              <a:t>E</a:t>
            </a:r>
            <a:r>
              <a:rPr sz="2200" i="1" spc="5" dirty="0" smtClean="0">
                <a:solidFill>
                  <a:srgbClr val="E5E5E5"/>
                </a:solidFill>
                <a:latin typeface="Verdana"/>
                <a:cs typeface="Verdana"/>
              </a:rPr>
              <a:t>T</a:t>
            </a:r>
            <a:r>
              <a:rPr sz="2200" i="1" spc="5" dirty="0">
                <a:solidFill>
                  <a:srgbClr val="E5E5E5"/>
                </a:solidFill>
                <a:latin typeface="Verdana"/>
                <a:cs typeface="Verdana"/>
              </a:rPr>
              <a:t>?</a:t>
            </a:r>
            <a:endParaRPr sz="2200" dirty="0">
              <a:latin typeface="Verdana"/>
              <a:cs typeface="Verdana"/>
            </a:endParaRPr>
          </a:p>
          <a:p>
            <a:pPr marL="127000" algn="ctr">
              <a:lnSpc>
                <a:spcPct val="100000"/>
              </a:lnSpc>
              <a:tabLst>
                <a:tab pos="1060450" algn="l"/>
                <a:tab pos="1543050" algn="l"/>
              </a:tabLst>
            </a:pPr>
            <a:r>
              <a:rPr sz="2200" i="1" spc="-155" dirty="0">
                <a:solidFill>
                  <a:srgbClr val="E5E5E5"/>
                </a:solidFill>
                <a:latin typeface="Verdana"/>
                <a:cs typeface="Verdana"/>
              </a:rPr>
              <a:t>4-ŠTA	</a:t>
            </a:r>
            <a:r>
              <a:rPr sz="2200" i="1" spc="-270" dirty="0">
                <a:solidFill>
                  <a:srgbClr val="E5E5E5"/>
                </a:solidFill>
                <a:latin typeface="Verdana"/>
                <a:cs typeface="Verdana"/>
              </a:rPr>
              <a:t>SU	</a:t>
            </a:r>
            <a:r>
              <a:rPr sz="2200" i="1" spc="-355" dirty="0">
                <a:solidFill>
                  <a:srgbClr val="E5E5E5"/>
                </a:solidFill>
                <a:latin typeface="Verdana"/>
                <a:cs typeface="Verdana"/>
              </a:rPr>
              <a:t>OZ </a:t>
            </a:r>
            <a:r>
              <a:rPr sz="2200" i="1" spc="-350" dirty="0">
                <a:solidFill>
                  <a:srgbClr val="E5E5E5"/>
                </a:solidFill>
                <a:latin typeface="Verdana"/>
                <a:cs typeface="Verdana"/>
              </a:rPr>
              <a:t>ON </a:t>
            </a:r>
            <a:r>
              <a:rPr sz="2200" i="1" spc="-215" dirty="0" smtClean="0">
                <a:solidFill>
                  <a:srgbClr val="E5E5E5"/>
                </a:solidFill>
                <a:latin typeface="Verdana"/>
                <a:cs typeface="Verdana"/>
              </a:rPr>
              <a:t>SK</a:t>
            </a:r>
            <a:r>
              <a:rPr sz="2200" i="1" spc="-280" dirty="0" smtClean="0">
                <a:solidFill>
                  <a:srgbClr val="E5E5E5"/>
                </a:solidFill>
                <a:latin typeface="Verdana"/>
                <a:cs typeface="Verdana"/>
              </a:rPr>
              <a:t>E </a:t>
            </a:r>
            <a:r>
              <a:rPr lang="sr-Latn-RS" sz="2200" i="1" spc="-280" dirty="0" smtClean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310" dirty="0" smtClean="0">
                <a:solidFill>
                  <a:srgbClr val="E5E5E5"/>
                </a:solidFill>
                <a:latin typeface="Verdana"/>
                <a:cs typeface="Verdana"/>
              </a:rPr>
              <a:t>R</a:t>
            </a:r>
            <a:r>
              <a:rPr sz="2200" i="1" spc="-275" dirty="0" smtClean="0">
                <a:solidFill>
                  <a:srgbClr val="E5E5E5"/>
                </a:solidFill>
                <a:latin typeface="Verdana"/>
                <a:cs typeface="Verdana"/>
              </a:rPr>
              <a:t>U</a:t>
            </a:r>
            <a:r>
              <a:rPr sz="2200" i="1" spc="-185" dirty="0" smtClean="0">
                <a:solidFill>
                  <a:srgbClr val="E5E5E5"/>
                </a:solidFill>
                <a:latin typeface="Verdana"/>
                <a:cs typeface="Verdana"/>
              </a:rPr>
              <a:t>P</a:t>
            </a:r>
            <a:r>
              <a:rPr sz="2200" i="1" spc="-280" dirty="0" smtClean="0">
                <a:solidFill>
                  <a:srgbClr val="E5E5E5"/>
                </a:solidFill>
                <a:latin typeface="Verdana"/>
                <a:cs typeface="Verdana"/>
              </a:rPr>
              <a:t>E</a:t>
            </a:r>
            <a:r>
              <a:rPr sz="2200" i="1" spc="-630" dirty="0" smtClean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95" dirty="0">
                <a:solidFill>
                  <a:srgbClr val="E5E5E5"/>
                </a:solidFill>
                <a:latin typeface="Verdana"/>
                <a:cs typeface="Verdana"/>
              </a:rPr>
              <a:t>?</a:t>
            </a:r>
            <a:endParaRPr sz="2200" dirty="0">
              <a:latin typeface="Verdana"/>
              <a:cs typeface="Verdana"/>
            </a:endParaRPr>
          </a:p>
          <a:p>
            <a:pPr marL="126364" algn="ctr">
              <a:lnSpc>
                <a:spcPts val="2635"/>
              </a:lnSpc>
              <a:tabLst>
                <a:tab pos="1012825" algn="l"/>
                <a:tab pos="1496060" algn="l"/>
              </a:tabLst>
            </a:pPr>
            <a:r>
              <a:rPr sz="2200" i="1" spc="-229" dirty="0">
                <a:solidFill>
                  <a:srgbClr val="E5E5E5"/>
                </a:solidFill>
                <a:latin typeface="Verdana"/>
                <a:cs typeface="Verdana"/>
              </a:rPr>
              <a:t>5-ŠTA	</a:t>
            </a:r>
            <a:r>
              <a:rPr sz="2200" i="1" spc="-265" dirty="0">
                <a:solidFill>
                  <a:srgbClr val="E5E5E5"/>
                </a:solidFill>
                <a:latin typeface="Verdana"/>
                <a:cs typeface="Verdana"/>
              </a:rPr>
              <a:t>SU	</a:t>
            </a:r>
            <a:r>
              <a:rPr sz="2200" i="1" spc="-280" dirty="0" smtClean="0">
                <a:solidFill>
                  <a:srgbClr val="E5E5E5"/>
                </a:solidFill>
                <a:latin typeface="Verdana"/>
                <a:cs typeface="Verdana"/>
              </a:rPr>
              <a:t>C</a:t>
            </a:r>
            <a:r>
              <a:rPr sz="2200" i="1" spc="-185" dirty="0" smtClean="0">
                <a:solidFill>
                  <a:srgbClr val="E5E5E5"/>
                </a:solidFill>
                <a:latin typeface="Verdana"/>
                <a:cs typeface="Verdana"/>
              </a:rPr>
              <a:t>F</a:t>
            </a:r>
            <a:r>
              <a:rPr sz="2200" i="1" spc="-280" dirty="0" smtClean="0">
                <a:solidFill>
                  <a:srgbClr val="E5E5E5"/>
                </a:solidFill>
                <a:latin typeface="Verdana"/>
                <a:cs typeface="Verdana"/>
              </a:rPr>
              <a:t>C</a:t>
            </a:r>
            <a:r>
              <a:rPr lang="sr-Latn-RS" sz="2200" i="1" spc="-280" dirty="0" smtClean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280" dirty="0" smtClean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55" dirty="0" smtClean="0">
                <a:solidFill>
                  <a:srgbClr val="E5E5E5"/>
                </a:solidFill>
                <a:latin typeface="Verdana"/>
                <a:cs typeface="Verdana"/>
              </a:rPr>
              <a:t>JE</a:t>
            </a:r>
            <a:r>
              <a:rPr sz="2200" i="1" spc="-565" dirty="0" smtClean="0">
                <a:solidFill>
                  <a:srgbClr val="E5E5E5"/>
                </a:solidFill>
                <a:latin typeface="Verdana"/>
                <a:cs typeface="Verdana"/>
              </a:rPr>
              <a:t>D </a:t>
            </a:r>
            <a:r>
              <a:rPr sz="2200" i="1" spc="-340" dirty="0">
                <a:solidFill>
                  <a:srgbClr val="E5E5E5"/>
                </a:solidFill>
                <a:latin typeface="Verdana"/>
                <a:cs typeface="Verdana"/>
              </a:rPr>
              <a:t>I </a:t>
            </a:r>
            <a:r>
              <a:rPr sz="2200" i="1" spc="-310" dirty="0">
                <a:solidFill>
                  <a:srgbClr val="E5E5E5"/>
                </a:solidFill>
                <a:latin typeface="Verdana"/>
                <a:cs typeface="Verdana"/>
              </a:rPr>
              <a:t>N </a:t>
            </a:r>
            <a:r>
              <a:rPr sz="2200" i="1" spc="55" dirty="0" smtClean="0">
                <a:solidFill>
                  <a:srgbClr val="E5E5E5"/>
                </a:solidFill>
                <a:latin typeface="Verdana"/>
                <a:cs typeface="Verdana"/>
              </a:rPr>
              <a:t>JE</a:t>
            </a:r>
            <a:r>
              <a:rPr sz="2200" i="1" spc="-310" dirty="0" smtClean="0">
                <a:solidFill>
                  <a:srgbClr val="E5E5E5"/>
                </a:solidFill>
                <a:latin typeface="Verdana"/>
                <a:cs typeface="Verdana"/>
              </a:rPr>
              <a:t>N </a:t>
            </a:r>
            <a:r>
              <a:rPr sz="2200" i="1" spc="120" dirty="0">
                <a:solidFill>
                  <a:srgbClr val="E5E5E5"/>
                </a:solidFill>
                <a:latin typeface="Verdana"/>
                <a:cs typeface="Verdana"/>
              </a:rPr>
              <a:t>JA</a:t>
            </a:r>
            <a:r>
              <a:rPr sz="2200" i="1" spc="-445" dirty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95" dirty="0">
                <a:solidFill>
                  <a:srgbClr val="E5E5E5"/>
                </a:solidFill>
                <a:latin typeface="Verdana"/>
                <a:cs typeface="Verdana"/>
              </a:rPr>
              <a:t>?</a:t>
            </a:r>
            <a:endParaRPr sz="2200" dirty="0">
              <a:latin typeface="Verdana"/>
              <a:cs typeface="Verdana"/>
            </a:endParaRPr>
          </a:p>
          <a:p>
            <a:pPr marL="126364" algn="ctr">
              <a:lnSpc>
                <a:spcPts val="2635"/>
              </a:lnSpc>
            </a:pPr>
            <a:r>
              <a:rPr sz="2200" i="1" spc="-459" dirty="0">
                <a:solidFill>
                  <a:srgbClr val="E5E5E5"/>
                </a:solidFill>
                <a:latin typeface="Verdana"/>
                <a:cs typeface="Verdana"/>
              </a:rPr>
              <a:t>6-GD </a:t>
            </a:r>
            <a:r>
              <a:rPr sz="2200" i="1" spc="-280" dirty="0">
                <a:solidFill>
                  <a:srgbClr val="E5E5E5"/>
                </a:solidFill>
                <a:latin typeface="Verdana"/>
                <a:cs typeface="Verdana"/>
              </a:rPr>
              <a:t>E </a:t>
            </a:r>
            <a:r>
              <a:rPr lang="sr-Latn-RS" sz="2200" i="1" spc="-280" dirty="0" smtClean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270" dirty="0" smtClean="0">
                <a:solidFill>
                  <a:srgbClr val="E5E5E5"/>
                </a:solidFill>
                <a:latin typeface="Verdana"/>
                <a:cs typeface="Verdana"/>
              </a:rPr>
              <a:t>SE </a:t>
            </a:r>
            <a:r>
              <a:rPr sz="2200" i="1" spc="-170" dirty="0" smtClean="0">
                <a:solidFill>
                  <a:srgbClr val="E5E5E5"/>
                </a:solidFill>
                <a:latin typeface="Verdana"/>
                <a:cs typeface="Verdana"/>
              </a:rPr>
              <a:t>K</a:t>
            </a:r>
            <a:r>
              <a:rPr sz="2200" i="1" spc="-350" dirty="0" smtClean="0">
                <a:solidFill>
                  <a:srgbClr val="E5E5E5"/>
                </a:solidFill>
                <a:latin typeface="Verdana"/>
                <a:cs typeface="Verdana"/>
              </a:rPr>
              <a:t>OR </a:t>
            </a:r>
            <a:r>
              <a:rPr sz="2200" i="1" spc="-340" dirty="0">
                <a:solidFill>
                  <a:srgbClr val="E5E5E5"/>
                </a:solidFill>
                <a:latin typeface="Verdana"/>
                <a:cs typeface="Verdana"/>
              </a:rPr>
              <a:t>I </a:t>
            </a:r>
            <a:r>
              <a:rPr sz="2200" i="1" spc="-145" dirty="0">
                <a:solidFill>
                  <a:srgbClr val="E5E5E5"/>
                </a:solidFill>
                <a:latin typeface="Verdana"/>
                <a:cs typeface="Verdana"/>
              </a:rPr>
              <a:t>STE </a:t>
            </a:r>
            <a:r>
              <a:rPr sz="2200" i="1" spc="-280" dirty="0" smtClean="0">
                <a:solidFill>
                  <a:srgbClr val="E5E5E5"/>
                </a:solidFill>
                <a:latin typeface="Verdana"/>
                <a:cs typeface="Verdana"/>
              </a:rPr>
              <a:t>C</a:t>
            </a:r>
            <a:r>
              <a:rPr sz="2200" i="1" spc="-185" dirty="0" smtClean="0">
                <a:solidFill>
                  <a:srgbClr val="E5E5E5"/>
                </a:solidFill>
                <a:latin typeface="Verdana"/>
                <a:cs typeface="Verdana"/>
              </a:rPr>
              <a:t>F</a:t>
            </a:r>
            <a:r>
              <a:rPr sz="2200" i="1" spc="-280" dirty="0" smtClean="0">
                <a:solidFill>
                  <a:srgbClr val="E5E5E5"/>
                </a:solidFill>
                <a:latin typeface="Verdana"/>
                <a:cs typeface="Verdana"/>
              </a:rPr>
              <a:t>C </a:t>
            </a:r>
            <a:r>
              <a:rPr lang="sr-Latn-RS" sz="2200" i="1" spc="-280" dirty="0" smtClean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55" dirty="0" smtClean="0">
                <a:solidFill>
                  <a:srgbClr val="E5E5E5"/>
                </a:solidFill>
                <a:latin typeface="Verdana"/>
                <a:cs typeface="Verdana"/>
              </a:rPr>
              <a:t>JE</a:t>
            </a:r>
            <a:r>
              <a:rPr sz="2200" i="1" spc="-565" dirty="0" smtClean="0">
                <a:solidFill>
                  <a:srgbClr val="E5E5E5"/>
                </a:solidFill>
                <a:latin typeface="Verdana"/>
                <a:cs typeface="Verdana"/>
              </a:rPr>
              <a:t>D </a:t>
            </a:r>
            <a:r>
              <a:rPr sz="2200" i="1" spc="-340" dirty="0" smtClean="0">
                <a:solidFill>
                  <a:srgbClr val="E5E5E5"/>
                </a:solidFill>
                <a:latin typeface="Verdana"/>
                <a:cs typeface="Verdana"/>
              </a:rPr>
              <a:t>I</a:t>
            </a:r>
            <a:r>
              <a:rPr sz="2200" i="1" spc="-310" dirty="0" smtClean="0">
                <a:solidFill>
                  <a:srgbClr val="E5E5E5"/>
                </a:solidFill>
                <a:latin typeface="Verdana"/>
                <a:cs typeface="Verdana"/>
              </a:rPr>
              <a:t>N </a:t>
            </a:r>
            <a:r>
              <a:rPr sz="2200" i="1" spc="55" dirty="0" smtClean="0">
                <a:solidFill>
                  <a:srgbClr val="E5E5E5"/>
                </a:solidFill>
                <a:latin typeface="Verdana"/>
                <a:cs typeface="Verdana"/>
              </a:rPr>
              <a:t>JE</a:t>
            </a:r>
            <a:r>
              <a:rPr sz="2200" i="1" spc="-310" dirty="0" smtClean="0">
                <a:solidFill>
                  <a:srgbClr val="E5E5E5"/>
                </a:solidFill>
                <a:latin typeface="Verdana"/>
                <a:cs typeface="Verdana"/>
              </a:rPr>
              <a:t>N </a:t>
            </a:r>
            <a:r>
              <a:rPr sz="2200" i="1" spc="120" dirty="0" smtClean="0">
                <a:solidFill>
                  <a:srgbClr val="E5E5E5"/>
                </a:solidFill>
                <a:latin typeface="Verdana"/>
                <a:cs typeface="Verdana"/>
              </a:rPr>
              <a:t>JA</a:t>
            </a:r>
            <a:r>
              <a:rPr sz="2200" i="1" spc="660" dirty="0" smtClean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95" dirty="0">
                <a:solidFill>
                  <a:srgbClr val="E5E5E5"/>
                </a:solidFill>
                <a:latin typeface="Verdana"/>
                <a:cs typeface="Verdana"/>
              </a:rPr>
              <a:t>?</a:t>
            </a:r>
            <a:endParaRPr sz="2200" dirty="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  <a:tabLst>
                <a:tab pos="723265" algn="l"/>
                <a:tab pos="1141095" algn="l"/>
                <a:tab pos="1337945" algn="l"/>
                <a:tab pos="3609975" algn="l"/>
                <a:tab pos="3855085" algn="l"/>
              </a:tabLst>
            </a:pPr>
            <a:r>
              <a:rPr sz="2200" i="1" spc="-509" dirty="0" smtClean="0">
                <a:solidFill>
                  <a:srgbClr val="E5E5E5"/>
                </a:solidFill>
                <a:latin typeface="Verdana"/>
                <a:cs typeface="Verdana"/>
              </a:rPr>
              <a:t>7-</a:t>
            </a:r>
            <a:r>
              <a:rPr lang="sr-Latn-RS" sz="2200" i="1" spc="-509" dirty="0" smtClean="0">
                <a:solidFill>
                  <a:srgbClr val="E5E5E5"/>
                </a:solidFill>
                <a:latin typeface="Verdana"/>
                <a:cs typeface="Verdana"/>
              </a:rPr>
              <a:t>ZAŠTO </a:t>
            </a:r>
            <a:r>
              <a:rPr lang="sr-Latn-RS" sz="2200" i="1" spc="-110" dirty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55" dirty="0" smtClean="0">
                <a:solidFill>
                  <a:srgbClr val="E5E5E5"/>
                </a:solidFill>
                <a:latin typeface="Verdana"/>
                <a:cs typeface="Verdana"/>
              </a:rPr>
              <a:t>JE </a:t>
            </a:r>
            <a:r>
              <a:rPr sz="2200" i="1" spc="-275" dirty="0" smtClean="0">
                <a:solidFill>
                  <a:srgbClr val="E5E5E5"/>
                </a:solidFill>
                <a:latin typeface="Verdana"/>
                <a:cs typeface="Verdana"/>
              </a:rPr>
              <a:t>U</a:t>
            </a:r>
            <a:r>
              <a:rPr sz="2200" i="1" spc="-30" dirty="0" smtClean="0">
                <a:solidFill>
                  <a:srgbClr val="E5E5E5"/>
                </a:solidFill>
                <a:latin typeface="Verdana"/>
                <a:cs typeface="Verdana"/>
              </a:rPr>
              <a:t>LTR</a:t>
            </a:r>
            <a:r>
              <a:rPr sz="2200" i="1" spc="-165" dirty="0" smtClean="0">
                <a:solidFill>
                  <a:srgbClr val="E5E5E5"/>
                </a:solidFill>
                <a:latin typeface="Verdana"/>
                <a:cs typeface="Verdana"/>
              </a:rPr>
              <a:t>A</a:t>
            </a:r>
            <a:r>
              <a:rPr lang="sr-Latn-RS" sz="2200" i="1" spc="-165" dirty="0" smtClean="0">
                <a:solidFill>
                  <a:srgbClr val="E5E5E5"/>
                </a:solidFill>
                <a:latin typeface="Verdana"/>
                <a:cs typeface="Verdana"/>
              </a:rPr>
              <a:t>-</a:t>
            </a:r>
            <a:r>
              <a:rPr sz="2200" i="1" spc="80" dirty="0" smtClean="0">
                <a:solidFill>
                  <a:srgbClr val="E5E5E5"/>
                </a:solidFill>
                <a:latin typeface="Verdana"/>
                <a:cs typeface="Verdana"/>
              </a:rPr>
              <a:t>LJU</a:t>
            </a:r>
            <a:r>
              <a:rPr sz="2200" i="1" spc="-370" dirty="0" smtClean="0">
                <a:solidFill>
                  <a:srgbClr val="E5E5E5"/>
                </a:solidFill>
                <a:latin typeface="Verdana"/>
                <a:cs typeface="Verdana"/>
              </a:rPr>
              <a:t>B </a:t>
            </a:r>
            <a:r>
              <a:rPr sz="2200" i="1" spc="-340" dirty="0">
                <a:solidFill>
                  <a:srgbClr val="E5E5E5"/>
                </a:solidFill>
                <a:latin typeface="Verdana"/>
                <a:cs typeface="Verdana"/>
              </a:rPr>
              <a:t>I </a:t>
            </a:r>
            <a:r>
              <a:rPr sz="2200" spc="-90" dirty="0" smtClean="0">
                <a:solidFill>
                  <a:srgbClr val="E5E5E5"/>
                </a:solidFill>
                <a:latin typeface="Arial"/>
                <a:cs typeface="Arial"/>
              </a:rPr>
              <a:t>Č</a:t>
            </a:r>
            <a:r>
              <a:rPr sz="2200" i="1" spc="-90" dirty="0" smtClean="0">
                <a:solidFill>
                  <a:srgbClr val="E5E5E5"/>
                </a:solidFill>
                <a:latin typeface="Verdana"/>
                <a:cs typeface="Verdana"/>
              </a:rPr>
              <a:t>A</a:t>
            </a:r>
            <a:r>
              <a:rPr sz="2200" i="1" spc="-235" dirty="0" smtClean="0">
                <a:solidFill>
                  <a:srgbClr val="E5E5E5"/>
                </a:solidFill>
                <a:latin typeface="Verdana"/>
                <a:cs typeface="Verdana"/>
              </a:rPr>
              <a:t>STO </a:t>
            </a:r>
            <a:r>
              <a:rPr sz="2200" i="1" spc="-320" dirty="0">
                <a:solidFill>
                  <a:srgbClr val="E5E5E5"/>
                </a:solidFill>
                <a:latin typeface="Verdana"/>
                <a:cs typeface="Verdana"/>
              </a:rPr>
              <a:t>Z </a:t>
            </a:r>
            <a:r>
              <a:rPr sz="2200" i="1" spc="-310" dirty="0">
                <a:solidFill>
                  <a:srgbClr val="E5E5E5"/>
                </a:solidFill>
                <a:latin typeface="Verdana"/>
                <a:cs typeface="Verdana"/>
              </a:rPr>
              <a:t>R </a:t>
            </a:r>
            <a:r>
              <a:rPr sz="2200" i="1" spc="-165" dirty="0" smtClean="0">
                <a:solidFill>
                  <a:srgbClr val="E5E5E5"/>
                </a:solidFill>
                <a:latin typeface="Verdana"/>
                <a:cs typeface="Verdana"/>
              </a:rPr>
              <a:t>A</a:t>
            </a:r>
            <a:r>
              <a:rPr sz="2200" spc="-145" dirty="0" smtClean="0">
                <a:solidFill>
                  <a:srgbClr val="E5E5E5"/>
                </a:solidFill>
                <a:latin typeface="Arial"/>
                <a:cs typeface="Arial"/>
              </a:rPr>
              <a:t>Č</a:t>
            </a:r>
            <a:r>
              <a:rPr sz="2200" i="1" spc="-145" dirty="0" smtClean="0">
                <a:solidFill>
                  <a:srgbClr val="E5E5E5"/>
                </a:solidFill>
                <a:latin typeface="Verdana"/>
                <a:cs typeface="Verdana"/>
              </a:rPr>
              <a:t>E</a:t>
            </a:r>
            <a:r>
              <a:rPr sz="2200" i="1" spc="-310" dirty="0" smtClean="0">
                <a:solidFill>
                  <a:srgbClr val="E5E5E5"/>
                </a:solidFill>
                <a:latin typeface="Verdana"/>
                <a:cs typeface="Verdana"/>
              </a:rPr>
              <a:t>N </a:t>
            </a:r>
            <a:r>
              <a:rPr sz="2200" i="1" spc="55" dirty="0" smtClean="0">
                <a:solidFill>
                  <a:srgbClr val="E5E5E5"/>
                </a:solidFill>
                <a:latin typeface="Verdana"/>
                <a:cs typeface="Verdana"/>
              </a:rPr>
              <a:t>JE</a:t>
            </a:r>
            <a:r>
              <a:rPr sz="2200" i="1" spc="-105" dirty="0" smtClean="0">
                <a:solidFill>
                  <a:srgbClr val="E5E5E5"/>
                </a:solidFill>
                <a:latin typeface="Verdana"/>
                <a:cs typeface="Verdana"/>
              </a:rPr>
              <a:t>  </a:t>
            </a:r>
            <a:r>
              <a:rPr sz="2200" i="1" spc="-200" dirty="0">
                <a:solidFill>
                  <a:srgbClr val="E5E5E5"/>
                </a:solidFill>
                <a:latin typeface="Verdana"/>
                <a:cs typeface="Verdana"/>
              </a:rPr>
              <a:t>LOŠE</a:t>
            </a:r>
            <a:r>
              <a:rPr sz="2200" i="1" spc="295" dirty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320" dirty="0">
                <a:solidFill>
                  <a:srgbClr val="E5E5E5"/>
                </a:solidFill>
                <a:latin typeface="Verdana"/>
                <a:cs typeface="Verdana"/>
              </a:rPr>
              <a:t>Z</a:t>
            </a:r>
            <a:r>
              <a:rPr sz="2200" i="1" spc="-325" dirty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sz="2200" i="1" spc="-165" dirty="0" smtClean="0">
                <a:solidFill>
                  <a:srgbClr val="E5E5E5"/>
                </a:solidFill>
                <a:latin typeface="Verdana"/>
                <a:cs typeface="Verdana"/>
              </a:rPr>
              <a:t>A</a:t>
            </a:r>
            <a:r>
              <a:rPr lang="sr-Latn-RS" sz="2200" i="1" spc="-165" dirty="0">
                <a:solidFill>
                  <a:srgbClr val="E5E5E5"/>
                </a:solidFill>
                <a:latin typeface="Verdana"/>
                <a:cs typeface="Verdana"/>
              </a:rPr>
              <a:t> </a:t>
            </a:r>
            <a:r>
              <a:rPr lang="sr-Latn-RS" sz="2200" i="1" spc="-165" dirty="0" smtClean="0">
                <a:solidFill>
                  <a:srgbClr val="E5E5E5"/>
                </a:solidFill>
                <a:latin typeface="Verdana"/>
                <a:cs typeface="Verdana"/>
              </a:rPr>
              <a:t>ŽIVI SVET PLANETE ZEMLJE</a:t>
            </a:r>
            <a:r>
              <a:rPr sz="2200" i="1" spc="-160" dirty="0" smtClean="0">
                <a:solidFill>
                  <a:srgbClr val="E5E5E5"/>
                </a:solidFill>
                <a:latin typeface="Verdana"/>
                <a:cs typeface="Verdana"/>
              </a:rPr>
              <a:t>?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7310" y="177800"/>
            <a:ext cx="45059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MOLEKUL</a:t>
            </a:r>
            <a:r>
              <a:rPr spc="-70" dirty="0"/>
              <a:t> </a:t>
            </a:r>
            <a:r>
              <a:rPr spc="-5" dirty="0"/>
              <a:t>OZONA</a:t>
            </a:r>
          </a:p>
        </p:txBody>
      </p:sp>
      <p:sp>
        <p:nvSpPr>
          <p:cNvPr id="3" name="object 3"/>
          <p:cNvSpPr/>
          <p:nvPr/>
        </p:nvSpPr>
        <p:spPr>
          <a:xfrm>
            <a:off x="713740" y="2057400"/>
            <a:ext cx="431546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97170" y="191897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215" dirty="0">
                <a:solidFill>
                  <a:srgbClr val="FF9866"/>
                </a:solidFill>
                <a:latin typeface="MS UI Gothic"/>
                <a:cs typeface="MS UI Gothic"/>
              </a:rPr>
              <a:t>➲</a:t>
            </a:r>
            <a:endParaRPr sz="195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8970" y="1893570"/>
            <a:ext cx="3192145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E5E5E5"/>
                </a:solidFill>
                <a:latin typeface="Arial"/>
                <a:cs typeface="Arial"/>
              </a:rPr>
              <a:t>Ozon je sastavljen</a:t>
            </a:r>
            <a:r>
              <a:rPr sz="2600" spc="-70" dirty="0">
                <a:solidFill>
                  <a:srgbClr val="E5E5E5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E5E5E5"/>
                </a:solidFill>
                <a:latin typeface="Arial"/>
                <a:cs typeface="Arial"/>
              </a:rPr>
              <a:t>od  </a:t>
            </a:r>
            <a:r>
              <a:rPr sz="2600" spc="-5" dirty="0">
                <a:solidFill>
                  <a:srgbClr val="E5E5E5"/>
                </a:solidFill>
                <a:latin typeface="Arial"/>
                <a:cs typeface="Arial"/>
              </a:rPr>
              <a:t>tri </a:t>
            </a:r>
            <a:r>
              <a:rPr lang="sr-Latn-RS" sz="2600" dirty="0" smtClean="0">
                <a:solidFill>
                  <a:srgbClr val="E5E5E5"/>
                </a:solidFill>
                <a:latin typeface="Arial"/>
                <a:cs typeface="Arial"/>
              </a:rPr>
              <a:t>kiseonika koji </a:t>
            </a:r>
            <a:r>
              <a:rPr sz="2600" dirty="0" err="1" smtClean="0">
                <a:solidFill>
                  <a:srgbClr val="E5E5E5"/>
                </a:solidFill>
                <a:latin typeface="Arial"/>
                <a:cs typeface="Arial"/>
              </a:rPr>
              <a:t>zajedno</a:t>
            </a:r>
            <a:r>
              <a:rPr sz="2600" dirty="0" smtClean="0">
                <a:solidFill>
                  <a:srgbClr val="E5E5E5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E5E5E5"/>
                </a:solidFill>
                <a:latin typeface="Arial"/>
                <a:cs typeface="Arial"/>
              </a:rPr>
              <a:t>čine</a:t>
            </a:r>
            <a:r>
              <a:rPr sz="2600" spc="-20" dirty="0">
                <a:solidFill>
                  <a:srgbClr val="E5E5E5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E5E5E5"/>
                </a:solidFill>
                <a:latin typeface="Arial"/>
                <a:cs typeface="Arial"/>
              </a:rPr>
              <a:t>O3.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15200" y="457200"/>
            <a:ext cx="1143000" cy="914400"/>
          </a:xfrm>
          <a:custGeom>
            <a:avLst/>
            <a:gdLst/>
            <a:ahLst/>
            <a:cxnLst/>
            <a:rect l="l" t="t" r="r" b="b"/>
            <a:pathLst>
              <a:path w="1143000" h="914400">
                <a:moveTo>
                  <a:pt x="1026159" y="585470"/>
                </a:moveTo>
                <a:lnTo>
                  <a:pt x="1033779" y="607060"/>
                </a:lnTo>
                <a:lnTo>
                  <a:pt x="1041400" y="627379"/>
                </a:lnTo>
                <a:lnTo>
                  <a:pt x="1050290" y="648970"/>
                </a:lnTo>
                <a:lnTo>
                  <a:pt x="1050290" y="678179"/>
                </a:lnTo>
                <a:lnTo>
                  <a:pt x="1033779" y="740410"/>
                </a:lnTo>
                <a:lnTo>
                  <a:pt x="1003300" y="801370"/>
                </a:lnTo>
                <a:lnTo>
                  <a:pt x="956309" y="843279"/>
                </a:lnTo>
                <a:lnTo>
                  <a:pt x="895350" y="875029"/>
                </a:lnTo>
                <a:lnTo>
                  <a:pt x="825500" y="885189"/>
                </a:lnTo>
                <a:lnTo>
                  <a:pt x="787400" y="875029"/>
                </a:lnTo>
                <a:lnTo>
                  <a:pt x="748029" y="875029"/>
                </a:lnTo>
                <a:lnTo>
                  <a:pt x="717550" y="863600"/>
                </a:lnTo>
                <a:lnTo>
                  <a:pt x="685800" y="843279"/>
                </a:lnTo>
                <a:lnTo>
                  <a:pt x="670559" y="875029"/>
                </a:lnTo>
                <a:lnTo>
                  <a:pt x="647700" y="895350"/>
                </a:lnTo>
                <a:lnTo>
                  <a:pt x="624840" y="905510"/>
                </a:lnTo>
                <a:lnTo>
                  <a:pt x="594359" y="914400"/>
                </a:lnTo>
                <a:lnTo>
                  <a:pt x="571500" y="905510"/>
                </a:lnTo>
                <a:lnTo>
                  <a:pt x="539750" y="895350"/>
                </a:lnTo>
                <a:lnTo>
                  <a:pt x="524509" y="875029"/>
                </a:lnTo>
                <a:lnTo>
                  <a:pt x="509270" y="843279"/>
                </a:lnTo>
                <a:lnTo>
                  <a:pt x="485140" y="853439"/>
                </a:lnTo>
                <a:lnTo>
                  <a:pt x="454659" y="863600"/>
                </a:lnTo>
                <a:lnTo>
                  <a:pt x="431800" y="863600"/>
                </a:lnTo>
                <a:lnTo>
                  <a:pt x="400050" y="875029"/>
                </a:lnTo>
                <a:lnTo>
                  <a:pt x="339090" y="863600"/>
                </a:lnTo>
                <a:lnTo>
                  <a:pt x="285750" y="843279"/>
                </a:lnTo>
                <a:lnTo>
                  <a:pt x="238759" y="811529"/>
                </a:lnTo>
                <a:lnTo>
                  <a:pt x="208279" y="772160"/>
                </a:lnTo>
                <a:lnTo>
                  <a:pt x="184150" y="720089"/>
                </a:lnTo>
                <a:lnTo>
                  <a:pt x="176529" y="720089"/>
                </a:lnTo>
                <a:lnTo>
                  <a:pt x="168909" y="720089"/>
                </a:lnTo>
                <a:lnTo>
                  <a:pt x="115570" y="708660"/>
                </a:lnTo>
                <a:lnTo>
                  <a:pt x="69850" y="678179"/>
                </a:lnTo>
                <a:lnTo>
                  <a:pt x="30479" y="648970"/>
                </a:lnTo>
                <a:lnTo>
                  <a:pt x="7620" y="595629"/>
                </a:lnTo>
                <a:lnTo>
                  <a:pt x="0" y="535939"/>
                </a:lnTo>
                <a:lnTo>
                  <a:pt x="7620" y="472439"/>
                </a:lnTo>
                <a:lnTo>
                  <a:pt x="38100" y="420370"/>
                </a:lnTo>
                <a:lnTo>
                  <a:pt x="77470" y="381000"/>
                </a:lnTo>
                <a:lnTo>
                  <a:pt x="129540" y="349250"/>
                </a:lnTo>
                <a:lnTo>
                  <a:pt x="138429" y="349250"/>
                </a:lnTo>
                <a:lnTo>
                  <a:pt x="121920" y="328929"/>
                </a:lnTo>
                <a:lnTo>
                  <a:pt x="107950" y="307339"/>
                </a:lnTo>
                <a:lnTo>
                  <a:pt x="100329" y="278129"/>
                </a:lnTo>
                <a:lnTo>
                  <a:pt x="100329" y="246379"/>
                </a:lnTo>
                <a:lnTo>
                  <a:pt x="107950" y="173989"/>
                </a:lnTo>
                <a:lnTo>
                  <a:pt x="146050" y="123189"/>
                </a:lnTo>
                <a:lnTo>
                  <a:pt x="191770" y="81279"/>
                </a:lnTo>
                <a:lnTo>
                  <a:pt x="254000" y="60960"/>
                </a:lnTo>
                <a:lnTo>
                  <a:pt x="293370" y="71120"/>
                </a:lnTo>
                <a:lnTo>
                  <a:pt x="323850" y="81279"/>
                </a:lnTo>
                <a:lnTo>
                  <a:pt x="355600" y="102870"/>
                </a:lnTo>
                <a:lnTo>
                  <a:pt x="378459" y="133350"/>
                </a:lnTo>
                <a:lnTo>
                  <a:pt x="384809" y="133350"/>
                </a:lnTo>
                <a:lnTo>
                  <a:pt x="392429" y="133350"/>
                </a:lnTo>
                <a:lnTo>
                  <a:pt x="400050" y="133350"/>
                </a:lnTo>
                <a:lnTo>
                  <a:pt x="415290" y="102870"/>
                </a:lnTo>
                <a:lnTo>
                  <a:pt x="439420" y="92710"/>
                </a:lnTo>
                <a:lnTo>
                  <a:pt x="462279" y="81279"/>
                </a:lnTo>
                <a:lnTo>
                  <a:pt x="494029" y="71120"/>
                </a:lnTo>
                <a:lnTo>
                  <a:pt x="509270" y="71120"/>
                </a:lnTo>
                <a:lnTo>
                  <a:pt x="524509" y="81279"/>
                </a:lnTo>
                <a:lnTo>
                  <a:pt x="539750" y="92710"/>
                </a:lnTo>
                <a:lnTo>
                  <a:pt x="554990" y="92710"/>
                </a:lnTo>
                <a:lnTo>
                  <a:pt x="563879" y="92710"/>
                </a:lnTo>
                <a:lnTo>
                  <a:pt x="563879" y="81279"/>
                </a:lnTo>
                <a:lnTo>
                  <a:pt x="601979" y="50800"/>
                </a:lnTo>
                <a:lnTo>
                  <a:pt x="641350" y="20320"/>
                </a:lnTo>
                <a:lnTo>
                  <a:pt x="685800" y="10160"/>
                </a:lnTo>
                <a:lnTo>
                  <a:pt x="740409" y="0"/>
                </a:lnTo>
                <a:lnTo>
                  <a:pt x="802640" y="10160"/>
                </a:lnTo>
                <a:lnTo>
                  <a:pt x="864870" y="41910"/>
                </a:lnTo>
                <a:lnTo>
                  <a:pt x="902970" y="81279"/>
                </a:lnTo>
                <a:lnTo>
                  <a:pt x="933450" y="133350"/>
                </a:lnTo>
                <a:lnTo>
                  <a:pt x="941070" y="194310"/>
                </a:lnTo>
                <a:lnTo>
                  <a:pt x="941070" y="205739"/>
                </a:lnTo>
                <a:lnTo>
                  <a:pt x="941070" y="215900"/>
                </a:lnTo>
                <a:lnTo>
                  <a:pt x="941070" y="226060"/>
                </a:lnTo>
                <a:lnTo>
                  <a:pt x="948690" y="226060"/>
                </a:lnTo>
                <a:lnTo>
                  <a:pt x="956309" y="226060"/>
                </a:lnTo>
                <a:lnTo>
                  <a:pt x="963929" y="226060"/>
                </a:lnTo>
                <a:lnTo>
                  <a:pt x="1026159" y="236220"/>
                </a:lnTo>
                <a:lnTo>
                  <a:pt x="1073150" y="256539"/>
                </a:lnTo>
                <a:lnTo>
                  <a:pt x="1111250" y="297179"/>
                </a:lnTo>
                <a:lnTo>
                  <a:pt x="1135379" y="349250"/>
                </a:lnTo>
                <a:lnTo>
                  <a:pt x="1143000" y="411479"/>
                </a:lnTo>
                <a:lnTo>
                  <a:pt x="1135379" y="472439"/>
                </a:lnTo>
                <a:lnTo>
                  <a:pt x="1111250" y="514350"/>
                </a:lnTo>
                <a:lnTo>
                  <a:pt x="1073150" y="554989"/>
                </a:lnTo>
                <a:lnTo>
                  <a:pt x="1026159" y="5854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9879" y="323850"/>
            <a:ext cx="1491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</a:t>
            </a:r>
            <a:r>
              <a:rPr spc="-15" dirty="0"/>
              <a:t>Z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97170" y="1918970"/>
            <a:ext cx="2635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29" dirty="0">
                <a:solidFill>
                  <a:srgbClr val="FF9866"/>
                </a:solidFill>
                <a:latin typeface="MS UI Gothic"/>
                <a:cs typeface="MS UI Gothic"/>
              </a:rPr>
              <a:t>➲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8970" y="1893570"/>
            <a:ext cx="3371850" cy="3255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22B7DB"/>
                </a:solidFill>
                <a:latin typeface="Arial"/>
                <a:cs typeface="Arial"/>
              </a:rPr>
              <a:t>Ozon </a:t>
            </a:r>
            <a:r>
              <a:rPr sz="2800" dirty="0">
                <a:solidFill>
                  <a:srgbClr val="E5E5E5"/>
                </a:solidFill>
                <a:latin typeface="Arial"/>
                <a:cs typeface="Arial"/>
              </a:rPr>
              <a:t>je nestabilan  Molekul kiseonika,  </a:t>
            </a:r>
            <a:r>
              <a:rPr sz="2800" spc="-5" dirty="0">
                <a:solidFill>
                  <a:srgbClr val="E5E5E5"/>
                </a:solidFill>
                <a:latin typeface="Arial"/>
                <a:cs typeface="Arial"/>
              </a:rPr>
              <a:t>(O3).Sastavljen </a:t>
            </a:r>
            <a:r>
              <a:rPr sz="2800" dirty="0">
                <a:solidFill>
                  <a:srgbClr val="E5E5E5"/>
                </a:solidFill>
                <a:latin typeface="Arial"/>
                <a:cs typeface="Arial"/>
              </a:rPr>
              <a:t>od tri  </a:t>
            </a:r>
            <a:r>
              <a:rPr sz="2800" spc="-5" dirty="0">
                <a:solidFill>
                  <a:srgbClr val="E5E5E5"/>
                </a:solidFill>
                <a:latin typeface="Arial"/>
                <a:cs typeface="Arial"/>
              </a:rPr>
              <a:t>atoma.Koji </a:t>
            </a:r>
            <a:r>
              <a:rPr sz="2800" dirty="0">
                <a:solidFill>
                  <a:srgbClr val="E5E5E5"/>
                </a:solidFill>
                <a:latin typeface="Arial"/>
                <a:cs typeface="Arial"/>
              </a:rPr>
              <a:t>u nižim  slojevima</a:t>
            </a:r>
            <a:endParaRPr sz="2800">
              <a:latin typeface="Arial"/>
              <a:cs typeface="Arial"/>
            </a:endParaRPr>
          </a:p>
          <a:p>
            <a:pPr marL="12700" marR="1762125">
              <a:lnSpc>
                <a:spcPct val="99800"/>
              </a:lnSpc>
              <a:spcBef>
                <a:spcPts val="5"/>
              </a:spcBef>
            </a:pPr>
            <a:r>
              <a:rPr sz="2800" dirty="0">
                <a:solidFill>
                  <a:srgbClr val="E5E5E5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E5E5E5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E5E5E5"/>
                </a:solidFill>
                <a:latin typeface="Arial"/>
                <a:cs typeface="Arial"/>
              </a:rPr>
              <a:t>os</a:t>
            </a:r>
            <a:r>
              <a:rPr sz="2800" spc="5" dirty="0">
                <a:solidFill>
                  <a:srgbClr val="E5E5E5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E5E5E5"/>
                </a:solidFill>
                <a:latin typeface="Arial"/>
                <a:cs typeface="Arial"/>
              </a:rPr>
              <a:t>e</a:t>
            </a:r>
            <a:r>
              <a:rPr sz="2800" spc="5" dirty="0">
                <a:solidFill>
                  <a:srgbClr val="E5E5E5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E5E5E5"/>
                </a:solidFill>
                <a:latin typeface="Arial"/>
                <a:cs typeface="Arial"/>
              </a:rPr>
              <a:t>e  zagađu</a:t>
            </a:r>
            <a:r>
              <a:rPr sz="2800" spc="5" dirty="0">
                <a:solidFill>
                  <a:srgbClr val="E5E5E5"/>
                </a:solidFill>
                <a:latin typeface="Arial"/>
                <a:cs typeface="Arial"/>
              </a:rPr>
              <a:t>j</a:t>
            </a:r>
            <a:r>
              <a:rPr sz="2800" dirty="0">
                <a:solidFill>
                  <a:srgbClr val="E5E5E5"/>
                </a:solidFill>
                <a:latin typeface="Arial"/>
                <a:cs typeface="Arial"/>
              </a:rPr>
              <a:t>e</a:t>
            </a:r>
            <a:r>
              <a:rPr sz="4400" spc="5" dirty="0">
                <a:solidFill>
                  <a:srgbClr val="E5E5E5"/>
                </a:solidFill>
                <a:latin typeface="Calibri"/>
                <a:cs typeface="Calibri"/>
              </a:rPr>
              <a:t>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9019" y="1979929"/>
            <a:ext cx="3989070" cy="3935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479" y="323850"/>
            <a:ext cx="38290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STRATOSFERA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41950" y="1573529"/>
            <a:ext cx="2127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80" dirty="0">
                <a:solidFill>
                  <a:srgbClr val="FF9866"/>
                </a:solidFill>
                <a:latin typeface="MS UI Gothic"/>
                <a:cs typeface="MS UI Gothic"/>
              </a:rPr>
              <a:t>➲</a:t>
            </a:r>
            <a:endParaRPr sz="165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1950" y="3249929"/>
            <a:ext cx="2127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80" dirty="0">
                <a:solidFill>
                  <a:srgbClr val="FF9866"/>
                </a:solidFill>
                <a:latin typeface="MS UI Gothic"/>
                <a:cs typeface="MS UI Gothic"/>
              </a:rPr>
              <a:t>➲</a:t>
            </a:r>
            <a:endParaRPr sz="165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3750" y="1553209"/>
            <a:ext cx="3475354" cy="304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527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gornjim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slojevima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atmosfere(15-40km)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ozon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prirodno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nastaje pod  dejstvom ultraljubičastog  zračenja.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035175" algn="l"/>
              </a:tabLst>
            </a:pPr>
            <a:r>
              <a:rPr sz="2200" spc="-5" dirty="0">
                <a:solidFill>
                  <a:srgbClr val="E5E5E5"/>
                </a:solidFill>
                <a:latin typeface="Arial"/>
                <a:cs typeface="Arial"/>
              </a:rPr>
              <a:t>Ozon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š</a:t>
            </a:r>
            <a:r>
              <a:rPr sz="2200" spc="-5" dirty="0">
                <a:solidFill>
                  <a:srgbClr val="FF410D"/>
                </a:solidFill>
                <a:latin typeface="Arial"/>
                <a:cs typeface="Arial"/>
              </a:rPr>
              <a:t>titi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biosferu na Zemlji  od negativnog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delovalja  ultraljubičastog	zračenja  koji dolazi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iz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svemira.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600200"/>
            <a:ext cx="48006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360" y="323850"/>
            <a:ext cx="47332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OZONSKI</a:t>
            </a:r>
            <a:r>
              <a:rPr spc="-40" dirty="0"/>
              <a:t> </a:t>
            </a:r>
            <a:r>
              <a:rPr spc="-10" dirty="0"/>
              <a:t>OMOTAC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48006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16220" y="187325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215" dirty="0">
                <a:solidFill>
                  <a:srgbClr val="FF9866"/>
                </a:solidFill>
                <a:latin typeface="MS UI Gothic"/>
                <a:cs typeface="MS UI Gothic"/>
              </a:rPr>
              <a:t>➲</a:t>
            </a:r>
            <a:endParaRPr sz="195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8020" y="1847850"/>
            <a:ext cx="2747645" cy="279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E5E5E5"/>
                </a:solidFill>
                <a:latin typeface="Arial"/>
                <a:cs typeface="Arial"/>
              </a:rPr>
              <a:t>U </a:t>
            </a:r>
            <a:r>
              <a:rPr sz="2600" spc="-5" dirty="0">
                <a:solidFill>
                  <a:srgbClr val="E5E5E5"/>
                </a:solidFill>
                <a:latin typeface="Arial"/>
                <a:cs typeface="Arial"/>
              </a:rPr>
              <a:t>stratosferi,20-30  </a:t>
            </a:r>
            <a:r>
              <a:rPr sz="2600" dirty="0">
                <a:solidFill>
                  <a:srgbClr val="E5E5E5"/>
                </a:solidFill>
                <a:latin typeface="Arial"/>
                <a:cs typeface="Arial"/>
              </a:rPr>
              <a:t>kilometara iznad  površine Zemlje,  nagomilani ozon  formira sloj koji se  naziva </a:t>
            </a:r>
            <a:r>
              <a:rPr sz="2600" dirty="0">
                <a:solidFill>
                  <a:srgbClr val="00B7FF"/>
                </a:solidFill>
                <a:latin typeface="Arial"/>
                <a:cs typeface="Arial"/>
              </a:rPr>
              <a:t>ozonski  omotač</a:t>
            </a:r>
            <a:r>
              <a:rPr sz="2600" dirty="0">
                <a:solidFill>
                  <a:srgbClr val="9898FF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550" y="323850"/>
            <a:ext cx="4953000" cy="369332"/>
          </a:xfrm>
        </p:spPr>
        <p:txBody>
          <a:bodyPr/>
          <a:lstStyle/>
          <a:p>
            <a:pPr algn="ctr"/>
            <a:r>
              <a:rPr lang="en-US" sz="2400" i="0" kern="1200" spc="-5" dirty="0">
                <a:solidFill>
                  <a:srgbClr val="FF0000"/>
                </a:solidFill>
              </a:rPr>
              <a:t>SLOJEVI </a:t>
            </a:r>
            <a:r>
              <a:rPr lang="en-US" sz="2400" i="0" kern="1200" dirty="0">
                <a:solidFill>
                  <a:srgbClr val="FF0000"/>
                </a:solidFill>
              </a:rPr>
              <a:t>U</a:t>
            </a:r>
            <a:r>
              <a:rPr lang="en-US" sz="2400" i="0" kern="1200" spc="-35" dirty="0">
                <a:solidFill>
                  <a:srgbClr val="FF0000"/>
                </a:solidFill>
              </a:rPr>
              <a:t> </a:t>
            </a:r>
            <a:r>
              <a:rPr lang="en-US" sz="2400" i="0" kern="1200" spc="-5" dirty="0" smtClean="0">
                <a:solidFill>
                  <a:srgbClr val="FF0000"/>
                </a:solidFill>
              </a:rPr>
              <a:t>ATMO</a:t>
            </a:r>
            <a:r>
              <a:rPr lang="sr-Latn-RS" sz="2400" i="0" kern="1200" spc="-5" dirty="0" smtClean="0">
                <a:solidFill>
                  <a:srgbClr val="FF0000"/>
                </a:solidFill>
              </a:rPr>
              <a:t>SFERI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72" y="1409700"/>
            <a:ext cx="8687553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239" y="19050"/>
            <a:ext cx="61976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OŠTEĆENJE</a:t>
            </a:r>
            <a:r>
              <a:rPr spc="-30" dirty="0"/>
              <a:t> </a:t>
            </a:r>
            <a:r>
              <a:rPr spc="-10" dirty="0"/>
              <a:t>OZONSKOG</a:t>
            </a:r>
          </a:p>
          <a:p>
            <a:pPr marL="708660" algn="ctr">
              <a:lnSpc>
                <a:spcPct val="100000"/>
              </a:lnSpc>
            </a:pPr>
            <a:r>
              <a:rPr spc="-5" dirty="0"/>
              <a:t>OMOTAČA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16220" y="1607820"/>
            <a:ext cx="2127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80" dirty="0">
                <a:solidFill>
                  <a:srgbClr val="FF9866"/>
                </a:solidFill>
                <a:latin typeface="MS UI Gothic"/>
                <a:cs typeface="MS UI Gothic"/>
              </a:rPr>
              <a:t>➲</a:t>
            </a:r>
            <a:endParaRPr sz="165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7225" marR="5080">
              <a:lnSpc>
                <a:spcPct val="99900"/>
              </a:lnSpc>
              <a:spcBef>
                <a:spcPts val="100"/>
              </a:spcBef>
              <a:tabLst>
                <a:tab pos="7091045" algn="l"/>
                <a:tab pos="7183755" algn="l"/>
                <a:tab pos="7760970" algn="l"/>
                <a:tab pos="8176259" algn="l"/>
              </a:tabLst>
            </a:pPr>
            <a:r>
              <a:rPr spc="-5" dirty="0"/>
              <a:t>1985 </a:t>
            </a:r>
            <a:r>
              <a:rPr dirty="0"/>
              <a:t>godine </a:t>
            </a:r>
            <a:r>
              <a:rPr spc="-5" dirty="0"/>
              <a:t>primećena </a:t>
            </a:r>
            <a:r>
              <a:rPr dirty="0"/>
              <a:t>su prva  oštećenja	ozonskog </a:t>
            </a:r>
            <a:r>
              <a:rPr spc="-5" dirty="0"/>
              <a:t>omotača  na </a:t>
            </a:r>
            <a:r>
              <a:rPr dirty="0"/>
              <a:t>južnom polu </a:t>
            </a:r>
            <a:r>
              <a:rPr dirty="0" err="1"/>
              <a:t>iznad</a:t>
            </a:r>
            <a:r>
              <a:rPr dirty="0"/>
              <a:t>  </a:t>
            </a:r>
            <a:r>
              <a:rPr spc="-5" dirty="0" err="1" smtClean="0"/>
              <a:t>Antar</a:t>
            </a:r>
            <a:r>
              <a:rPr lang="sr-Latn-RS" spc="-5" dirty="0" smtClean="0"/>
              <a:t>k</a:t>
            </a:r>
            <a:r>
              <a:rPr spc="-5" dirty="0" err="1" smtClean="0"/>
              <a:t>tika.Stanjen</a:t>
            </a:r>
            <a:r>
              <a:rPr spc="-5" dirty="0"/>
              <a:t>	</a:t>
            </a:r>
            <a:r>
              <a:rPr dirty="0"/>
              <a:t>ozonski  </a:t>
            </a:r>
            <a:r>
              <a:rPr spc="-5" dirty="0"/>
              <a:t>omotač </a:t>
            </a:r>
            <a:r>
              <a:rPr spc="5" dirty="0"/>
              <a:t>je </a:t>
            </a:r>
            <a:r>
              <a:rPr dirty="0"/>
              <a:t>prouzrokovao  povećano		zračenje  ultraljubičastog	zraka-ozonske  </a:t>
            </a:r>
            <a:r>
              <a:rPr spc="-5" dirty="0"/>
              <a:t>rupe</a:t>
            </a:r>
          </a:p>
        </p:txBody>
      </p:sp>
      <p:sp>
        <p:nvSpPr>
          <p:cNvPr id="5" name="object 5"/>
          <p:cNvSpPr/>
          <p:nvPr/>
        </p:nvSpPr>
        <p:spPr>
          <a:xfrm>
            <a:off x="1049019" y="1951989"/>
            <a:ext cx="3989070" cy="399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6319" y="2288540"/>
            <a:ext cx="590169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b="1" i="1" spc="450" dirty="0">
                <a:solidFill>
                  <a:srgbClr val="E5E5E5"/>
                </a:solidFill>
                <a:latin typeface="Gill Sans MT"/>
                <a:cs typeface="Gill Sans MT"/>
              </a:rPr>
              <a:t>KAKO </a:t>
            </a:r>
            <a:r>
              <a:rPr sz="5400" b="1" i="1" spc="270" dirty="0" smtClean="0">
                <a:solidFill>
                  <a:srgbClr val="E5E5E5"/>
                </a:solidFill>
                <a:latin typeface="Gill Sans MT"/>
                <a:cs typeface="Gill Sans MT"/>
              </a:rPr>
              <a:t>NAS</a:t>
            </a:r>
            <a:r>
              <a:rPr sz="5400" b="1" i="1" spc="360" dirty="0" smtClean="0">
                <a:solidFill>
                  <a:srgbClr val="E5E5E5"/>
                </a:solidFill>
                <a:latin typeface="Gill Sans MT"/>
                <a:cs typeface="Gill Sans MT"/>
              </a:rPr>
              <a:t>TAJ</a:t>
            </a:r>
            <a:r>
              <a:rPr sz="5400" b="1" i="1" dirty="0" smtClean="0">
                <a:solidFill>
                  <a:srgbClr val="E5E5E5"/>
                </a:solidFill>
                <a:latin typeface="Gill Sans MT"/>
                <a:cs typeface="Gill Sans MT"/>
              </a:rPr>
              <a:t>U  </a:t>
            </a:r>
            <a:r>
              <a:rPr sz="5400" b="1" i="1" spc="80" dirty="0">
                <a:solidFill>
                  <a:srgbClr val="E5E5E5"/>
                </a:solidFill>
                <a:latin typeface="Gill Sans MT"/>
                <a:cs typeface="Gill Sans MT"/>
              </a:rPr>
              <a:t>OŠ</a:t>
            </a:r>
            <a:r>
              <a:rPr sz="5400" b="1" i="1" spc="-275" dirty="0">
                <a:solidFill>
                  <a:srgbClr val="E5E5E5"/>
                </a:solidFill>
                <a:latin typeface="Gill Sans MT"/>
                <a:cs typeface="Gill Sans MT"/>
              </a:rPr>
              <a:t> </a:t>
            </a:r>
            <a:r>
              <a:rPr sz="5400" b="1" i="1" spc="204" dirty="0" smtClean="0">
                <a:solidFill>
                  <a:srgbClr val="E5E5E5"/>
                </a:solidFill>
                <a:latin typeface="Gill Sans MT"/>
                <a:cs typeface="Gill Sans MT"/>
              </a:rPr>
              <a:t>TE</a:t>
            </a:r>
            <a:r>
              <a:rPr sz="5400" b="1" i="1" spc="320" dirty="0" smtClean="0">
                <a:solidFill>
                  <a:srgbClr val="E5E5E5"/>
                </a:solidFill>
                <a:latin typeface="Gill Sans MT"/>
                <a:cs typeface="Gill Sans MT"/>
              </a:rPr>
              <a:t>ĆE</a:t>
            </a:r>
            <a:r>
              <a:rPr sz="5400" b="1" i="1" spc="65" dirty="0" smtClean="0">
                <a:solidFill>
                  <a:srgbClr val="E5E5E5"/>
                </a:solidFill>
                <a:latin typeface="Gill Sans MT"/>
                <a:cs typeface="Gill Sans MT"/>
              </a:rPr>
              <a:t>NJ</a:t>
            </a:r>
            <a:r>
              <a:rPr sz="5400" b="1" i="1" dirty="0" smtClean="0">
                <a:solidFill>
                  <a:srgbClr val="E5E5E5"/>
                </a:solidFill>
                <a:latin typeface="Gill Sans MT"/>
                <a:cs typeface="Gill Sans MT"/>
              </a:rPr>
              <a:t>A</a:t>
            </a:r>
            <a:endParaRPr sz="5400" dirty="0">
              <a:latin typeface="Gill Sans MT"/>
              <a:cs typeface="Gill Sans MT"/>
            </a:endParaRPr>
          </a:p>
          <a:p>
            <a:pPr marL="12700" marR="1538605">
              <a:lnSpc>
                <a:spcPct val="100000"/>
              </a:lnSpc>
            </a:pPr>
            <a:r>
              <a:rPr sz="5400" b="1" i="1" spc="150" dirty="0" smtClean="0">
                <a:solidFill>
                  <a:srgbClr val="E5E5E5"/>
                </a:solidFill>
                <a:latin typeface="Gill Sans MT"/>
                <a:cs typeface="Gill Sans MT"/>
              </a:rPr>
              <a:t>OZONS</a:t>
            </a:r>
            <a:r>
              <a:rPr sz="5400" b="1" i="1" spc="240" dirty="0" smtClean="0">
                <a:solidFill>
                  <a:srgbClr val="E5E5E5"/>
                </a:solidFill>
                <a:latin typeface="Gill Sans MT"/>
                <a:cs typeface="Gill Sans MT"/>
              </a:rPr>
              <a:t>KOG  </a:t>
            </a:r>
            <a:r>
              <a:rPr sz="5400" b="1" i="1" spc="315" dirty="0">
                <a:solidFill>
                  <a:srgbClr val="E5E5E5"/>
                </a:solidFill>
                <a:latin typeface="Gill Sans MT"/>
                <a:cs typeface="Gill Sans MT"/>
              </a:rPr>
              <a:t>OMOTAČA?</a:t>
            </a:r>
            <a:endParaRPr sz="5400" dirty="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4110" y="323850"/>
            <a:ext cx="74612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HLORFLUORUGLJOVODONICI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600200"/>
            <a:ext cx="452628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97170" y="1918970"/>
            <a:ext cx="2635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29" dirty="0">
                <a:solidFill>
                  <a:srgbClr val="FF9866"/>
                </a:solidFill>
                <a:latin typeface="MS UI Gothic"/>
                <a:cs typeface="MS UI Gothic"/>
              </a:rPr>
              <a:t>➲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8970" y="1893570"/>
            <a:ext cx="305752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16405" algn="l"/>
                <a:tab pos="2092325" algn="l"/>
              </a:tabLst>
            </a:pPr>
            <a:r>
              <a:rPr sz="2800" spc="-10" dirty="0">
                <a:solidFill>
                  <a:srgbClr val="E5E5E5"/>
                </a:solidFill>
                <a:latin typeface="Arial"/>
                <a:cs typeface="Arial"/>
              </a:rPr>
              <a:t>CFCs </a:t>
            </a:r>
            <a:r>
              <a:rPr sz="2800" dirty="0">
                <a:solidFill>
                  <a:srgbClr val="E5E5E5"/>
                </a:solidFill>
                <a:latin typeface="Arial"/>
                <a:cs typeface="Arial"/>
              </a:rPr>
              <a:t>su  nezapaljiva,	vrlo  stabilna</a:t>
            </a:r>
            <a:r>
              <a:rPr sz="2800" spc="-75" dirty="0">
                <a:solidFill>
                  <a:srgbClr val="E5E5E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E5E5E5"/>
                </a:solidFill>
                <a:latin typeface="Arial"/>
                <a:cs typeface="Arial"/>
              </a:rPr>
              <a:t>netoksična  jedinjenja	</a:t>
            </a:r>
            <a:r>
              <a:rPr sz="2800" spc="-5" dirty="0">
                <a:solidFill>
                  <a:srgbClr val="E5E5E5"/>
                </a:solidFill>
                <a:latin typeface="Arial"/>
                <a:cs typeface="Arial"/>
              </a:rPr>
              <a:t>koja </a:t>
            </a:r>
            <a:r>
              <a:rPr sz="2800" spc="5" dirty="0">
                <a:solidFill>
                  <a:srgbClr val="E5E5E5"/>
                </a:solidFill>
                <a:latin typeface="Arial"/>
                <a:cs typeface="Arial"/>
              </a:rPr>
              <a:t>se  </a:t>
            </a:r>
            <a:r>
              <a:rPr sz="2800" dirty="0">
                <a:solidFill>
                  <a:srgbClr val="E5E5E5"/>
                </a:solidFill>
                <a:latin typeface="Arial"/>
                <a:cs typeface="Arial"/>
              </a:rPr>
              <a:t>masovno koriste u  industriji.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127</Words>
  <Application>Microsoft Office PowerPoint</Application>
  <PresentationFormat>Custom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UI Gothic</vt:lpstr>
      <vt:lpstr>Arial</vt:lpstr>
      <vt:lpstr>Calibri</vt:lpstr>
      <vt:lpstr>Cambria</vt:lpstr>
      <vt:lpstr>Gill Sans MT</vt:lpstr>
      <vt:lpstr>Verdana</vt:lpstr>
      <vt:lpstr>Office Theme</vt:lpstr>
      <vt:lpstr>OZONSKI  OMOTAČ</vt:lpstr>
      <vt:lpstr>MOLEKUL OZONA</vt:lpstr>
      <vt:lpstr>OZON</vt:lpstr>
      <vt:lpstr>STRATOSFERA</vt:lpstr>
      <vt:lpstr>OZONSKI OMOTAC</vt:lpstr>
      <vt:lpstr>SLOJEVI U ATMOSFERI</vt:lpstr>
      <vt:lpstr>OŠTEĆENJE OZONSKOG OMOTAČA</vt:lpstr>
      <vt:lpstr>PowerPoint Presentation</vt:lpstr>
      <vt:lpstr>HLORFLUORUGLJOVODONICI</vt:lpstr>
      <vt:lpstr>SPREJ</vt:lpstr>
      <vt:lpstr>FREON</vt:lpstr>
      <vt:lpstr>PITANJA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OŠTECENJE OZONSKOG OMOTAČA</dc:title>
  <dc:creator>Administrator</dc:creator>
  <cp:lastModifiedBy>Momcilo Majstorovic</cp:lastModifiedBy>
  <cp:revision>2</cp:revision>
  <dcterms:created xsi:type="dcterms:W3CDTF">2020-04-12T09:36:28Z</dcterms:created>
  <dcterms:modified xsi:type="dcterms:W3CDTF">2020-04-12T09:51:04Z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2012-04-29T00:00:00Z</vt:filetime>
  </property>
  <property fmtid="{D5CDD505-2E9C-101B-9397-08002B2CF9AE}" pid="3" name="Creator">
    <vt:lpwstr>Impress</vt:lpwstr>
  </property>
  <property fmtid="{D5CDD505-2E9C-101B-9397-08002B2CF9AE}" pid="4" name="LastSaved">
    <vt:filetime>2012-04-29T00:00:00Z</vt:filetime>
  </property>
</Properties>
</file>