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AF8A-3374-4FF5-9F1C-9E9A13FD410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35DC-A1AC-4F5F-B0A2-E136D13F4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AF8A-3374-4FF5-9F1C-9E9A13FD410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35DC-A1AC-4F5F-B0A2-E136D13F4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AF8A-3374-4FF5-9F1C-9E9A13FD410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35DC-A1AC-4F5F-B0A2-E136D13F4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AF8A-3374-4FF5-9F1C-9E9A13FD410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35DC-A1AC-4F5F-B0A2-E136D13F4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AF8A-3374-4FF5-9F1C-9E9A13FD410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35DC-A1AC-4F5F-B0A2-E136D13F4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AF8A-3374-4FF5-9F1C-9E9A13FD410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35DC-A1AC-4F5F-B0A2-E136D13F4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AF8A-3374-4FF5-9F1C-9E9A13FD410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35DC-A1AC-4F5F-B0A2-E136D13F4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AF8A-3374-4FF5-9F1C-9E9A13FD410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35DC-A1AC-4F5F-B0A2-E136D13F4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AF8A-3374-4FF5-9F1C-9E9A13FD410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35DC-A1AC-4F5F-B0A2-E136D13F4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AF8A-3374-4FF5-9F1C-9E9A13FD410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35DC-A1AC-4F5F-B0A2-E136D13F4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AF8A-3374-4FF5-9F1C-9E9A13FD410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A35DC-A1AC-4F5F-B0A2-E136D13F47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AF8A-3374-4FF5-9F1C-9E9A13FD410C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A35DC-A1AC-4F5F-B0A2-E136D13F47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Република Србија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- обнављање градива -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04665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sr-Cyrl-RS" sz="2000" dirty="0" smtClean="0">
                <a:solidFill>
                  <a:srgbClr val="FF0000"/>
                </a:solidFill>
              </a:rPr>
              <a:t>Лекција:Енергетика, лака индустрија-утврђивање</a:t>
            </a:r>
            <a:br>
              <a:rPr lang="sr-Cyrl-RS" sz="2000" dirty="0" smtClean="0">
                <a:solidFill>
                  <a:srgbClr val="FF0000"/>
                </a:solidFill>
              </a:rPr>
            </a:br>
            <a:r>
              <a:rPr lang="sr-Cyrl-RS" dirty="0" smtClean="0"/>
              <a:t>Угаљ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1872208"/>
          </a:xfrm>
        </p:spPr>
        <p:txBody>
          <a:bodyPr>
            <a:normAutofit/>
          </a:bodyPr>
          <a:lstStyle/>
          <a:p>
            <a:r>
              <a:rPr lang="sr-Cyrl-RS" sz="1800" dirty="0" smtClean="0">
                <a:solidFill>
                  <a:schemeClr val="tx1"/>
                </a:solidFill>
              </a:rPr>
              <a:t>Лигнит(Косовски,__________ и Костолачки басен)</a:t>
            </a:r>
          </a:p>
          <a:p>
            <a:r>
              <a:rPr lang="sr-Cyrl-RS" sz="1800" dirty="0" smtClean="0">
                <a:solidFill>
                  <a:schemeClr val="tx1"/>
                </a:solidFill>
              </a:rPr>
              <a:t>Мрки угаљ(__________ и Боговински рудник)</a:t>
            </a:r>
          </a:p>
          <a:p>
            <a:r>
              <a:rPr lang="sr-Cyrl-RS" sz="1800" dirty="0" smtClean="0">
                <a:solidFill>
                  <a:schemeClr val="tx1"/>
                </a:solidFill>
              </a:rPr>
              <a:t>Камени угаљ(_________ и Тимочки басен)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83768" y="2492896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4000" dirty="0" smtClean="0"/>
              <a:t>            </a:t>
            </a:r>
            <a:r>
              <a:rPr lang="sr-Cyrl-RS" sz="4000" dirty="0" smtClean="0"/>
              <a:t>Нафта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619672" y="3284984"/>
            <a:ext cx="5976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 smtClean="0"/>
              <a:t>-</a:t>
            </a:r>
            <a:r>
              <a:rPr lang="sr-Cyrl-RS" sz="2400" dirty="0" smtClean="0"/>
              <a:t>Налазишта нафте</a:t>
            </a:r>
            <a:r>
              <a:rPr lang="sr-Cyrl-RS" dirty="0" smtClean="0"/>
              <a:t>: Банат(између Кикинде,______ и Зрењанина) и у Стигу</a:t>
            </a:r>
          </a:p>
          <a:p>
            <a:r>
              <a:rPr lang="sr-Cyrl-RS" dirty="0" smtClean="0"/>
              <a:t>-Рафинерије: Панчево и ________.</a:t>
            </a:r>
          </a:p>
        </p:txBody>
      </p:sp>
      <p:sp>
        <p:nvSpPr>
          <p:cNvPr id="6" name="Rectangle 5"/>
          <p:cNvSpPr/>
          <p:nvPr/>
        </p:nvSpPr>
        <p:spPr>
          <a:xfrm rot="10281440" flipV="1">
            <a:off x="3499806" y="5225471"/>
            <a:ext cx="26062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 smtClean="0"/>
              <a:t>Земни или природни гас експлатише се у околини_____________.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1800" dirty="0" smtClean="0">
                <a:solidFill>
                  <a:srgbClr val="FF0000"/>
                </a:solidFill>
              </a:rPr>
              <a:t>Лекција: Привреда-утврђивање</a:t>
            </a:r>
            <a:br>
              <a:rPr lang="sr-Cyrl-RS" sz="1800" dirty="0" smtClean="0">
                <a:solidFill>
                  <a:srgbClr val="FF0000"/>
                </a:solidFill>
              </a:rPr>
            </a:br>
            <a:r>
              <a:rPr lang="sr-Cyrl-RS" dirty="0" smtClean="0"/>
              <a:t>Саобраћај </a:t>
            </a:r>
            <a:r>
              <a:rPr lang="sr-Cyrl-RS" dirty="0" smtClean="0"/>
              <a:t>се бави превозом људи, робе и информација...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Према средини у којој се обавља може бити:</a:t>
            </a:r>
          </a:p>
          <a:p>
            <a:r>
              <a:rPr lang="sr-Cyrl-RS" dirty="0" smtClean="0"/>
              <a:t>__________</a:t>
            </a:r>
          </a:p>
          <a:p>
            <a:r>
              <a:rPr lang="sr-Cyrl-RS" dirty="0" smtClean="0"/>
              <a:t>__________</a:t>
            </a:r>
          </a:p>
          <a:p>
            <a:r>
              <a:rPr lang="sr-Cyrl-RS" dirty="0" smtClean="0"/>
              <a:t>_________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На основу предмета транспорта дели се на:</a:t>
            </a:r>
          </a:p>
          <a:p>
            <a:r>
              <a:rPr lang="sr-Cyrl-RS" dirty="0" smtClean="0"/>
              <a:t>__________</a:t>
            </a:r>
          </a:p>
          <a:p>
            <a:r>
              <a:rPr lang="sr-Cyrl-RS" dirty="0" smtClean="0"/>
              <a:t>___________</a:t>
            </a:r>
          </a:p>
          <a:p>
            <a:r>
              <a:rPr lang="sr-Cyrl-RS" dirty="0" smtClean="0"/>
              <a:t>___________</a:t>
            </a:r>
          </a:p>
          <a:p>
            <a:r>
              <a:rPr lang="sr-Cyrl-RS" dirty="0" smtClean="0"/>
              <a:t>__________</a:t>
            </a:r>
          </a:p>
          <a:p>
            <a:r>
              <a:rPr lang="sr-Cyrl-RS" dirty="0" smtClean="0">
                <a:solidFill>
                  <a:srgbClr val="FF0000"/>
                </a:solidFill>
              </a:rPr>
              <a:t>Подела према територији где се одвија:</a:t>
            </a:r>
          </a:p>
          <a:p>
            <a:r>
              <a:rPr lang="sr-Cyrl-RS" dirty="0" smtClean="0"/>
              <a:t>____________</a:t>
            </a:r>
          </a:p>
          <a:p>
            <a:r>
              <a:rPr lang="sr-Cyrl-RS" dirty="0" smtClean="0"/>
              <a:t>____________</a:t>
            </a:r>
          </a:p>
          <a:p>
            <a:r>
              <a:rPr lang="sr-Cyrl-RS" dirty="0" smtClean="0"/>
              <a:t>______________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1600" dirty="0" smtClean="0">
                <a:solidFill>
                  <a:srgbClr val="FF0000"/>
                </a:solidFill>
              </a:rPr>
              <a:t>Лекција: Завичај-утврђивање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У оквиру __________ издвајају се месне заједнице.</a:t>
            </a:r>
          </a:p>
          <a:p>
            <a:endParaRPr lang="sr-Cyrl-RS" dirty="0" smtClean="0"/>
          </a:p>
          <a:p>
            <a:pPr>
              <a:buNone/>
            </a:pPr>
            <a:endParaRPr lang="sr-Cyrl-RS" dirty="0" smtClean="0"/>
          </a:p>
          <a:p>
            <a:r>
              <a:rPr lang="sr-Cyrl-RS" dirty="0" smtClean="0"/>
              <a:t>Град је територијална јединица, која по правилу има више од ____________ становника.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1600" dirty="0" smtClean="0">
                <a:solidFill>
                  <a:srgbClr val="FF0000"/>
                </a:solidFill>
              </a:rPr>
              <a:t>Лекција:Срби у дијаспори - утврђивање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Cyrl-RS" dirty="0" smtClean="0"/>
              <a:t> Срби у Албанији</a:t>
            </a:r>
          </a:p>
          <a:p>
            <a:r>
              <a:rPr lang="sr-Cyrl-RS" dirty="0" smtClean="0"/>
              <a:t>Срби највише живе у околини ________ и нема их у великом броју...</a:t>
            </a:r>
          </a:p>
          <a:p>
            <a:endParaRPr lang="sr-Cyrl-RS" dirty="0" smtClean="0"/>
          </a:p>
          <a:p>
            <a:pPr>
              <a:buNone/>
            </a:pPr>
            <a:r>
              <a:rPr lang="sr-Cyrl-RS" dirty="0" smtClean="0"/>
              <a:t>                   Срби у Северној Македонији</a:t>
            </a:r>
          </a:p>
          <a:p>
            <a:r>
              <a:rPr lang="sr-Cyrl-RS" dirty="0" smtClean="0"/>
              <a:t>Старо српско становништво живи на северу, у областима око________________________________</a:t>
            </a:r>
          </a:p>
          <a:p>
            <a:endParaRPr lang="sr-Cyrl-RS" dirty="0" smtClean="0"/>
          </a:p>
          <a:p>
            <a:pPr>
              <a:buNone/>
            </a:pPr>
            <a:r>
              <a:rPr lang="sr-Cyrl-RS" dirty="0" smtClean="0"/>
              <a:t>                    Срби у Румунији и Мађарској</a:t>
            </a:r>
          </a:p>
          <a:p>
            <a:r>
              <a:rPr lang="sr-Cyrl-RS" dirty="0" smtClean="0"/>
              <a:t>Током великих сеоба у _______веку Срби су населили просторе ____________низије у овим државама.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1800" dirty="0" smtClean="0">
                <a:solidFill>
                  <a:srgbClr val="FF0000"/>
                </a:solidFill>
              </a:rPr>
              <a:t>Лекција:Значај интеграцијских процеса у Европи и савременом </a:t>
            </a:r>
            <a:r>
              <a:rPr lang="sr-Cyrl-RS" sz="1800" smtClean="0">
                <a:solidFill>
                  <a:srgbClr val="FF0000"/>
                </a:solidFill>
              </a:rPr>
              <a:t>свету – утврђивање</a:t>
            </a:r>
            <a:br>
              <a:rPr lang="sr-Cyrl-RS" sz="1800" smtClean="0">
                <a:solidFill>
                  <a:srgbClr val="FF0000"/>
                </a:solidFill>
              </a:rPr>
            </a:br>
            <a:r>
              <a:rPr lang="sr-Cyrl-RS" smtClean="0"/>
              <a:t>Интеграцијски </a:t>
            </a:r>
            <a:r>
              <a:rPr lang="sr-Cyrl-RS" dirty="0" smtClean="0"/>
              <a:t>процеси </a:t>
            </a:r>
            <a:r>
              <a:rPr lang="sr-Cyrl-RS" sz="2800" dirty="0" smtClean="0"/>
              <a:t>представљају_______________________________________.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 smtClean="0"/>
              <a:t>Интеграцијски процеси представљају_______________________________________.</a:t>
            </a:r>
          </a:p>
          <a:p>
            <a:r>
              <a:rPr lang="sr-Cyrl-RS" dirty="0" smtClean="0"/>
              <a:t>Сврха интеграција је ________________________________држава</a:t>
            </a:r>
          </a:p>
          <a:p>
            <a:r>
              <a:rPr lang="sr-Cyrl-RS" dirty="0" smtClean="0"/>
              <a:t>_______________(УН) организоване су на светском нивоу</a:t>
            </a:r>
          </a:p>
          <a:p>
            <a:r>
              <a:rPr lang="sr-Cyrl-RS" dirty="0" smtClean="0"/>
              <a:t>Глобализација (____________________________________)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211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Република Србија</vt:lpstr>
      <vt:lpstr>Лекција:Енергетика, лака индустрија-утврђивање Угаљ </vt:lpstr>
      <vt:lpstr>Лекција: Привреда-утврђивање Саобраћај се бави превозом људи, робе и информација...</vt:lpstr>
      <vt:lpstr>Лекција: Завичај-утврђивање</vt:lpstr>
      <vt:lpstr>Лекција:Срби у дијаспори - утврђивање</vt:lpstr>
      <vt:lpstr>Лекција:Значај интеграцијских процеса у Европи и савременом свету – утврђивање Интеграцијски процеси представљају_______________________________________.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Република Србија</dc:title>
  <dc:creator>Branko</dc:creator>
  <cp:lastModifiedBy>Branko</cp:lastModifiedBy>
  <cp:revision>1</cp:revision>
  <dcterms:created xsi:type="dcterms:W3CDTF">2020-05-16T21:43:46Z</dcterms:created>
  <dcterms:modified xsi:type="dcterms:W3CDTF">2020-05-16T22:00:57Z</dcterms:modified>
</cp:coreProperties>
</file>