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E287-8A50-4BAC-85C9-79322B340157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4E66-414F-4BA2-9BD1-875FADBE91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E287-8A50-4BAC-85C9-79322B340157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4E66-414F-4BA2-9BD1-875FADBE91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E287-8A50-4BAC-85C9-79322B340157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4E66-414F-4BA2-9BD1-875FADBE91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E287-8A50-4BAC-85C9-79322B340157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4E66-414F-4BA2-9BD1-875FADBE91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E287-8A50-4BAC-85C9-79322B340157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4E66-414F-4BA2-9BD1-875FADBE91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E287-8A50-4BAC-85C9-79322B340157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4E66-414F-4BA2-9BD1-875FADBE91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E287-8A50-4BAC-85C9-79322B340157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4E66-414F-4BA2-9BD1-875FADBE91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E287-8A50-4BAC-85C9-79322B340157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4E66-414F-4BA2-9BD1-875FADBE91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E287-8A50-4BAC-85C9-79322B340157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4E66-414F-4BA2-9BD1-875FADBE91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E287-8A50-4BAC-85C9-79322B340157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4E66-414F-4BA2-9BD1-875FADBE91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E287-8A50-4BAC-85C9-79322B340157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D074E66-414F-4BA2-9BD1-875FADBE91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A1E287-8A50-4BAC-85C9-79322B340157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074E66-414F-4BA2-9BD1-875FADBE919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Насеља Европе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:\Users\Mira\Pictures\istanbul-putovanj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4419600"/>
            <a:ext cx="5486401" cy="19186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3" descr="C:\Users\Mira\Pictures\DSC_4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0"/>
            <a:ext cx="3200400" cy="2065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Users\Mira\Pictures\unnam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04800"/>
            <a:ext cx="3124200" cy="2260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Mira\Pictures\atina-slike-evropski-gradovi-jesen-prolec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062866"/>
            <a:ext cx="4572000" cy="2795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Mira\Pictures\1469707573_zenski-magazin-gradovi-nekad-i-sa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0"/>
            <a:ext cx="34290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2" descr="C:\Users\Mira\Pictures\piodao-portugalij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590800"/>
            <a:ext cx="37338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Да поновимо: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Шта су насеља?</a:t>
            </a:r>
          </a:p>
          <a:p>
            <a:r>
              <a:rPr lang="sr-Cyrl-RS" dirty="0" smtClean="0"/>
              <a:t>Како се деле насеља?</a:t>
            </a:r>
          </a:p>
          <a:p>
            <a:r>
              <a:rPr lang="sr-Cyrl-RS" dirty="0" smtClean="0"/>
              <a:t>Где су настала прва насеља?</a:t>
            </a:r>
          </a:p>
          <a:p>
            <a:endParaRPr lang="sr-Cyrl-RS" dirty="0" smtClean="0"/>
          </a:p>
          <a:p>
            <a:pPr>
              <a:buNone/>
            </a:pPr>
            <a:r>
              <a:rPr lang="sr-Cyrl-RS" dirty="0" smtClean="0"/>
              <a:t>- Одговоре пошаљите у склопу домаћег задатка</a:t>
            </a:r>
            <a:endParaRPr lang="en-US" dirty="0"/>
          </a:p>
        </p:txBody>
      </p:sp>
      <p:sp>
        <p:nvSpPr>
          <p:cNvPr id="4" name="Explosion 1 3"/>
          <p:cNvSpPr/>
          <p:nvPr/>
        </p:nvSpPr>
        <p:spPr>
          <a:xfrm>
            <a:off x="3124200" y="4267200"/>
            <a:ext cx="3505200" cy="2590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Кључне речи:</a:t>
            </a:r>
          </a:p>
          <a:p>
            <a:pPr algn="ctr"/>
            <a:r>
              <a:rPr lang="sr-Cyrl-RS" dirty="0" smtClean="0"/>
              <a:t>-Села</a:t>
            </a:r>
          </a:p>
          <a:p>
            <a:pPr algn="ctr"/>
            <a:r>
              <a:rPr lang="sr-Cyrl-RS" dirty="0" smtClean="0"/>
              <a:t>-Градови </a:t>
            </a:r>
            <a:endParaRPr lang="en-US" dirty="0"/>
          </a:p>
        </p:txBody>
      </p:sp>
      <p:pic>
        <p:nvPicPr>
          <p:cNvPr id="2050" name="Picture 2" descr="C:\Users\Mira\Pictures\1469707573_zenski-magazin-gradovi-nekad-i-s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685800"/>
            <a:ext cx="34290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Насеља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RS" dirty="0" smtClean="0"/>
              <a:t>У Европи постоје различити типови насеља- и деле се према:</a:t>
            </a:r>
          </a:p>
          <a:p>
            <a:pPr marL="514350" indent="-514350">
              <a:buAutoNum type="arabicPeriod"/>
            </a:pPr>
            <a:r>
              <a:rPr lang="sr-Cyrl-RS" dirty="0" smtClean="0"/>
              <a:t>Локаицији-низијска, планинска</a:t>
            </a:r>
          </a:p>
          <a:p>
            <a:pPr marL="514350" indent="-514350">
              <a:buAutoNum type="arabicPeriod"/>
            </a:pPr>
            <a:r>
              <a:rPr lang="sr-Cyrl-RS" dirty="0" smtClean="0"/>
              <a:t>Функцији –сеоска, градска</a:t>
            </a:r>
          </a:p>
          <a:p>
            <a:pPr marL="514350" indent="-514350">
              <a:buAutoNum type="arabicPeriod"/>
            </a:pPr>
            <a:r>
              <a:rPr lang="sr-Cyrl-RS" dirty="0" smtClean="0"/>
              <a:t>Трајности-привремена,трајна</a:t>
            </a:r>
          </a:p>
        </p:txBody>
      </p:sp>
      <p:pic>
        <p:nvPicPr>
          <p:cNvPr id="1026" name="Picture 2" descr="C:\Users\Mira\Pictures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2800" y="762000"/>
            <a:ext cx="2286001" cy="1314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Mira\Pictures\DSC_4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0"/>
            <a:ext cx="3200400" cy="2065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Mira\Pictures\Vlastelji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1" y="2209800"/>
            <a:ext cx="3124199" cy="2376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Mira\Pictures\unnam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4597940"/>
            <a:ext cx="3124200" cy="2260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У Европи постоји велики број сеоских насеља, а основна функција је пољопривреда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 smtClean="0"/>
              <a:t>Сеоска насеља захваћена су процесима:</a:t>
            </a:r>
          </a:p>
          <a:p>
            <a:pPr marL="514350" indent="-514350">
              <a:buAutoNum type="arabicPeriod"/>
            </a:pPr>
            <a:r>
              <a:rPr lang="sr-Cyrl-RS" dirty="0" smtClean="0"/>
              <a:t>Деаграризације-процес напуштања пољопривреде као извора прихода</a:t>
            </a:r>
          </a:p>
          <a:p>
            <a:pPr marL="514350" indent="-514350">
              <a:buAutoNum type="arabicPeriod"/>
            </a:pPr>
            <a:r>
              <a:rPr lang="sr-Cyrl-RS" dirty="0" smtClean="0"/>
              <a:t>Депопулације-опадање броја становника због одласка у градове</a:t>
            </a:r>
            <a:endParaRPr lang="en-US" dirty="0"/>
          </a:p>
        </p:txBody>
      </p:sp>
      <p:sp>
        <p:nvSpPr>
          <p:cNvPr id="6" name="Explosion 1 5"/>
          <p:cNvSpPr/>
          <p:nvPr/>
        </p:nvSpPr>
        <p:spPr>
          <a:xfrm>
            <a:off x="3733800" y="3581400"/>
            <a:ext cx="5410200" cy="3276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Напуштена села обично постану привремена насеља које градско становништво користи за одмор</a:t>
            </a:r>
            <a:endParaRPr lang="en-US" dirty="0"/>
          </a:p>
        </p:txBody>
      </p:sp>
      <p:pic>
        <p:nvPicPr>
          <p:cNvPr id="7" name="Picture 3" descr="C:\Users\Mira\Pictures\DSC_44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5742" y="1676400"/>
            <a:ext cx="3187258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Градови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RS" dirty="0" smtClean="0"/>
              <a:t>Првим градовима сматрају се грчки полиси-Атина, Спарта, Теба</a:t>
            </a:r>
          </a:p>
          <a:p>
            <a:r>
              <a:rPr lang="sr-Cyrl-RS" dirty="0" smtClean="0"/>
              <a:t>У средњем веку познати градови су Лондон, Хамбург, Берлин, Гдањск, Рига...</a:t>
            </a:r>
            <a:endParaRPr lang="en-US" dirty="0"/>
          </a:p>
        </p:txBody>
      </p:sp>
      <p:pic>
        <p:nvPicPr>
          <p:cNvPr id="3074" name="Picture 2" descr="C:\Users\Mira\Pictures\atina-slike-evropski-gradovi-jesen-prole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09602"/>
            <a:ext cx="4572000" cy="2795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Mira\Pictures\srednjovekovni-gradovi-4-6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581400"/>
            <a:ext cx="4038600" cy="3032115"/>
          </a:xfrm>
          <a:prstGeom prst="rect">
            <a:avLst/>
          </a:prstGeom>
          <a:noFill/>
        </p:spPr>
      </p:pic>
      <p:sp>
        <p:nvSpPr>
          <p:cNvPr id="8" name="Explosion 1 7"/>
          <p:cNvSpPr/>
          <p:nvPr/>
        </p:nvSpPr>
        <p:spPr>
          <a:xfrm>
            <a:off x="3352800" y="152400"/>
            <a:ext cx="2133600" cy="1447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Антички град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953000" y="990600"/>
            <a:ext cx="1143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Градови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sr-Cyrl-RS" dirty="0" smtClean="0"/>
              <a:t>Са јачањем индустрије у новом веку шире се и градови</a:t>
            </a:r>
          </a:p>
          <a:p>
            <a:r>
              <a:rPr lang="sr-Cyrl-RS" dirty="0" smtClean="0"/>
              <a:t>Излазе изван градских зидина</a:t>
            </a:r>
          </a:p>
          <a:p>
            <a:r>
              <a:rPr lang="sr-Cyrl-RS" dirty="0" smtClean="0"/>
              <a:t>Предграђа настају када се град стопи са селом</a:t>
            </a:r>
          </a:p>
          <a:p>
            <a:r>
              <a:rPr lang="sr-Cyrl-RS" dirty="0" smtClean="0"/>
              <a:t>Због развоја индустрије становништво се масовно досељавало у градове и напуштало села</a:t>
            </a:r>
          </a:p>
          <a:p>
            <a:endParaRPr lang="en-US" dirty="0"/>
          </a:p>
        </p:txBody>
      </p:sp>
      <p:pic>
        <p:nvPicPr>
          <p:cNvPr id="4098" name="Picture 2" descr="C:\Users\Mira\Pictures\piodao-portugalij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76800" y="914400"/>
            <a:ext cx="4038600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Mira\Pictures\Medieval-shop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038600"/>
            <a:ext cx="36576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У градовима постоји више функција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 smtClean="0"/>
              <a:t>Зато кажемо да су градови </a:t>
            </a:r>
            <a:r>
              <a:rPr lang="sr-Cyrl-RS" b="1" u="sng" dirty="0" smtClean="0"/>
              <a:t>полифункционални,</a:t>
            </a:r>
            <a:r>
              <a:rPr lang="sr-Cyrl-RS" dirty="0" smtClean="0"/>
              <a:t> (поли-више),у њима постоји велики број функција које обављају: индустрија, трговина, занати, просвета, банке, спорт, уметност, култура, управа</a:t>
            </a:r>
          </a:p>
          <a:p>
            <a:pPr>
              <a:buNone/>
            </a:pPr>
            <a:r>
              <a:rPr lang="sr-Cyrl-RS" dirty="0" smtClean="0"/>
              <a:t>   </a:t>
            </a:r>
            <a:endParaRPr lang="en-US" dirty="0"/>
          </a:p>
        </p:txBody>
      </p:sp>
      <p:pic>
        <p:nvPicPr>
          <p:cNvPr id="5122" name="Picture 2" descr="C:\Users\Mira\Pictures\1096595_gazela_l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40397" y="1066800"/>
            <a:ext cx="3203603" cy="2133600"/>
          </a:xfrm>
          <a:prstGeom prst="rect">
            <a:avLst/>
          </a:prstGeom>
          <a:noFill/>
        </p:spPr>
      </p:pic>
      <p:pic>
        <p:nvPicPr>
          <p:cNvPr id="5123" name="Picture 3" descr="C:\Users\Mira\Pictures\samie-bolshie-magazini-v-ross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5187008"/>
            <a:ext cx="2514600" cy="1670992"/>
          </a:xfrm>
          <a:prstGeom prst="rect">
            <a:avLst/>
          </a:prstGeom>
          <a:noFill/>
        </p:spPr>
      </p:pic>
      <p:pic>
        <p:nvPicPr>
          <p:cNvPr id="5124" name="Picture 4" descr="C:\Users\Mira\Pictures\20200313164812_3092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7900" y="3124200"/>
            <a:ext cx="3086100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5" name="Picture 5" descr="C:\Users\Mira\Pictures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5257800"/>
            <a:ext cx="28575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Функције градова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sr-Cyrl-RS" dirty="0" smtClean="0"/>
              <a:t>Ипак,данас  велики број модерних градова је препознатљив по некој од својих функција:</a:t>
            </a:r>
          </a:p>
          <a:p>
            <a:pPr marL="514350" indent="-514350">
              <a:buAutoNum type="arabicPeriod"/>
            </a:pPr>
            <a:r>
              <a:rPr lang="sr-Cyrl-RS" dirty="0" smtClean="0"/>
              <a:t>Истанбул- трговачка</a:t>
            </a:r>
          </a:p>
          <a:p>
            <a:pPr marL="514350" indent="-514350">
              <a:buAutoNum type="arabicPeriod"/>
            </a:pPr>
            <a:r>
              <a:rPr lang="sr-Cyrl-RS" dirty="0" smtClean="0"/>
              <a:t>Ротердам-саобраћајна</a:t>
            </a:r>
          </a:p>
          <a:p>
            <a:pPr marL="514350" indent="-514350">
              <a:buAutoNum type="arabicPeriod"/>
            </a:pPr>
            <a:r>
              <a:rPr lang="sr-Cyrl-RS" dirty="0" smtClean="0"/>
              <a:t>Праг, Фиренца-културна</a:t>
            </a:r>
          </a:p>
          <a:p>
            <a:pPr marL="514350" indent="-514350">
              <a:buAutoNum type="arabicPeriod"/>
            </a:pPr>
            <a:r>
              <a:rPr lang="sr-Cyrl-RS" dirty="0" smtClean="0"/>
              <a:t>Дизелдорф-индустријска</a:t>
            </a:r>
            <a:endParaRPr lang="en-US" dirty="0"/>
          </a:p>
        </p:txBody>
      </p:sp>
      <p:pic>
        <p:nvPicPr>
          <p:cNvPr id="6146" name="Picture 2" descr="C:\Users\Mira\Pictures\photo2jp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2641" y="1600200"/>
            <a:ext cx="2441359" cy="1828800"/>
          </a:xfrm>
          <a:prstGeom prst="rect">
            <a:avLst/>
          </a:prstGeom>
          <a:noFill/>
        </p:spPr>
      </p:pic>
      <p:pic>
        <p:nvPicPr>
          <p:cNvPr id="6147" name="Picture 3" descr="C:\Users\Mira\Pictures\istanbul-putovanj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1" y="0"/>
            <a:ext cx="3809999" cy="1918691"/>
          </a:xfrm>
          <a:prstGeom prst="rect">
            <a:avLst/>
          </a:prstGeom>
          <a:noFill/>
        </p:spPr>
      </p:pic>
      <p:sp>
        <p:nvSpPr>
          <p:cNvPr id="8" name="Explosion 1 7"/>
          <p:cNvSpPr/>
          <p:nvPr/>
        </p:nvSpPr>
        <p:spPr>
          <a:xfrm>
            <a:off x="6858000" y="1371600"/>
            <a:ext cx="21336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Истанбул</a:t>
            </a:r>
            <a:endParaRPr lang="en-US" dirty="0"/>
          </a:p>
        </p:txBody>
      </p:sp>
      <p:pic>
        <p:nvPicPr>
          <p:cNvPr id="6148" name="Picture 4" descr="C:\Users\Mira\Pictures\Port_of_Rotterd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981200"/>
            <a:ext cx="1905000" cy="2743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29200" y="4419600"/>
            <a:ext cx="1254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Ротердам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149" name="Picture 5" descr="C:\Users\Mira\Pictures\prag_blog_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5076445"/>
            <a:ext cx="3429000" cy="178155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705600" y="6096000"/>
            <a:ext cx="786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ПРАГ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150" name="Picture 6" descr="C:\Users\Mira\Pictures\images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3175" y="3429000"/>
            <a:ext cx="2790825" cy="16383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400800" y="4572000"/>
            <a:ext cx="1365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Дизелдорф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51" name="Picture 7" descr="C:\Users\Mira\Pictures\Firenca-–-cvetni-muzej-na-otvorenom-2-922x57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4800600"/>
            <a:ext cx="2638425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3733800" y="5181600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Фиренца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Највећи градови Европе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Мегаград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Број становника  (у</a:t>
                      </a:r>
                      <a:r>
                        <a:rPr lang="sr-Cyrl-RS" baseline="0" dirty="0" smtClean="0"/>
                        <a:t> милионима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Истанбул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15,2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Москва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12,5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Париз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11,0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Лондон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9,3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Мадрид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6,6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Барселона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5,6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Санкт Петербург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5,5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Рим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4,3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Берлин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3,6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</TotalTime>
  <Words>260</Words>
  <Application>Microsoft Office PowerPoint</Application>
  <PresentationFormat>On-screen Show (4:3)</PresentationFormat>
  <Paragraphs>64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Насеља Европе</vt:lpstr>
      <vt:lpstr>Да поновимо:</vt:lpstr>
      <vt:lpstr>Насеља</vt:lpstr>
      <vt:lpstr>У Европи постоји велики број сеоских насеља, а основна функција је пољопривреда</vt:lpstr>
      <vt:lpstr>Градови</vt:lpstr>
      <vt:lpstr>Градови</vt:lpstr>
      <vt:lpstr>У градовима постоји више функција</vt:lpstr>
      <vt:lpstr>Функције градова</vt:lpstr>
      <vt:lpstr>Највећи градови Европе</vt:lpstr>
    </vt:vector>
  </TitlesOfParts>
  <Company>Berts-pc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Насеља</dc:title>
  <dc:creator>Mira</dc:creator>
  <cp:lastModifiedBy>Mira</cp:lastModifiedBy>
  <cp:revision>9</cp:revision>
  <dcterms:created xsi:type="dcterms:W3CDTF">2020-05-12T16:58:02Z</dcterms:created>
  <dcterms:modified xsi:type="dcterms:W3CDTF">2020-05-12T19:31:20Z</dcterms:modified>
</cp:coreProperties>
</file>