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2" r:id="rId14"/>
    <p:sldId id="270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5AD9-13AE-495A-AB46-52DA37EE1ED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A6123C-F9A3-48E9-9766-BD6A9C130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5AD9-13AE-495A-AB46-52DA37EE1ED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123C-F9A3-48E9-9766-BD6A9C130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5AD9-13AE-495A-AB46-52DA37EE1ED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123C-F9A3-48E9-9766-BD6A9C130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5AD9-13AE-495A-AB46-52DA37EE1ED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A6123C-F9A3-48E9-9766-BD6A9C130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5AD9-13AE-495A-AB46-52DA37EE1ED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123C-F9A3-48E9-9766-BD6A9C130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5AD9-13AE-495A-AB46-52DA37EE1ED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123C-F9A3-48E9-9766-BD6A9C130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5AD9-13AE-495A-AB46-52DA37EE1ED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A6123C-F9A3-48E9-9766-BD6A9C130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5AD9-13AE-495A-AB46-52DA37EE1ED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123C-F9A3-48E9-9766-BD6A9C130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5AD9-13AE-495A-AB46-52DA37EE1ED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123C-F9A3-48E9-9766-BD6A9C130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5AD9-13AE-495A-AB46-52DA37EE1ED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123C-F9A3-48E9-9766-BD6A9C130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5AD9-13AE-495A-AB46-52DA37EE1ED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123C-F9A3-48E9-9766-BD6A9C130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285AD9-13AE-495A-AB46-52DA37EE1ED3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A6123C-F9A3-48E9-9766-BD6A9C130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Друштвена криза и пораз југославије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-разбијање заједничке државе-</a:t>
            </a:r>
            <a:endParaRPr lang="en-US" dirty="0"/>
          </a:p>
        </p:txBody>
      </p:sp>
      <p:pic>
        <p:nvPicPr>
          <p:cNvPr id="28673" name="Picture 1" descr="C:\Users\Mira\Pictures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25" y="2743200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C:\Users\Mira\Pictures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0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C:\Users\Mira\Pictures\8o-k9lLaHR0cDovL29jZG4uZXUvaW1hZ2VzL3B1bHNjbXMvWWprN01EQV8vNzE5NDVmNzQyZjg3MTNkYTM5NjE4OTJkNDRlM2YzMWMuanBnkZMCzQJCAIEAA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0"/>
            <a:ext cx="4876800" cy="2666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Mira\Pictures\Slob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1219200"/>
            <a:ext cx="2286000" cy="15214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4" descr="C:\Users\Mira\Pictures\171704303655bc8ba540796052055195_v4_b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990600"/>
            <a:ext cx="1905000" cy="21174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 descr="C:\Users\Mira\Pictures\79221113b35a0d9820dcce08f6c2fee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05472" y="2667001"/>
            <a:ext cx="2824681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Mira\Pictures\800px-DaytonAgreemen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4495800"/>
            <a:ext cx="2590800" cy="1470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Mira\Pictures\hrvatska_rat_epa_main_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676400"/>
            <a:ext cx="3770015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Mira\Pictures\500px-Нато_авијација_срушила_Мост_слободе_на_Дунаву_у_Новом_Саду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2170894" cy="1437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Криза на косову и метохији</a:t>
            </a:r>
            <a:br>
              <a:rPr lang="sr-Cyrl-RS" dirty="0" smtClean="0"/>
            </a:br>
            <a:r>
              <a:rPr lang="sr-Cyrl-RS" dirty="0" smtClean="0"/>
              <a:t>бомбардовање србије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5029200"/>
          </a:xfrm>
        </p:spPr>
        <p:txBody>
          <a:bodyPr>
            <a:normAutofit fontScale="85000" lnSpcReduction="20000"/>
          </a:bodyPr>
          <a:lstStyle/>
          <a:p>
            <a:r>
              <a:rPr lang="sr-Cyrl-RS" dirty="0" smtClean="0"/>
              <a:t>Стање на Косову је заоштрено формирањем војске Косова</a:t>
            </a:r>
          </a:p>
          <a:p>
            <a:r>
              <a:rPr lang="sr-Cyrl-RS" dirty="0" smtClean="0"/>
              <a:t>Појачана су разбојништва и сукоби са цивилима, у којима су Срби страдали, губили имовину и животе</a:t>
            </a:r>
          </a:p>
          <a:p>
            <a:r>
              <a:rPr lang="sr-Cyrl-RS" dirty="0" smtClean="0"/>
              <a:t>САД  и западне државе су отворено подржале Албанце</a:t>
            </a:r>
          </a:p>
          <a:p>
            <a:r>
              <a:rPr lang="sr-Cyrl-RS" dirty="0" smtClean="0"/>
              <a:t>Српска страна је одбила на преговорима у Рамбујеу да потпише ултиматум којим се тражило повлачење војске и полиције са Косова</a:t>
            </a:r>
          </a:p>
          <a:p>
            <a:endParaRPr lang="en-US" dirty="0"/>
          </a:p>
        </p:txBody>
      </p:sp>
      <p:pic>
        <p:nvPicPr>
          <p:cNvPr id="11266" name="Picture 2" descr="C:\Users\Mira\Pictures\ov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14944" y="914400"/>
            <a:ext cx="3829056" cy="2418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Mira\Pictures\unisten voz nato agresi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6702" y="4419600"/>
            <a:ext cx="4287297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xplosion 1 5"/>
          <p:cNvSpPr/>
          <p:nvPr/>
        </p:nvSpPr>
        <p:spPr>
          <a:xfrm>
            <a:off x="6019800" y="0"/>
            <a:ext cx="3124200" cy="152400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Самопрозвана војска Косова</a:t>
            </a:r>
            <a:endParaRPr lang="en-US" dirty="0"/>
          </a:p>
        </p:txBody>
      </p:sp>
      <p:pic>
        <p:nvPicPr>
          <p:cNvPr id="1026" name="Picture 2" descr="C:\Users\Mira\Pictures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743200"/>
            <a:ext cx="39624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572000" y="4495800"/>
            <a:ext cx="4267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Рушење српских цркава На Косову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6400800"/>
            <a:ext cx="231685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НАТО агресија на СРЈ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810000" y="1752600"/>
            <a:ext cx="19050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Криза на Косову и Метохији</a:t>
            </a:r>
            <a:br>
              <a:rPr lang="sr-Cyrl-RS" dirty="0" smtClean="0"/>
            </a:br>
            <a:r>
              <a:rPr lang="sr-Cyrl-RS" dirty="0" smtClean="0"/>
              <a:t>Бомбардовање Србије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/>
              <a:t>НАТО агресија је трајала од 24. марта до 10. јуна 1999.године</a:t>
            </a:r>
          </a:p>
          <a:p>
            <a:r>
              <a:rPr lang="sr-Cyrl-RS" dirty="0" smtClean="0"/>
              <a:t>Погинуло је око 2500 људи,од чега осамдесет осморо деце</a:t>
            </a:r>
          </a:p>
          <a:p>
            <a:r>
              <a:rPr lang="sr-Cyrl-RS" dirty="0" smtClean="0"/>
              <a:t>Нанета је велика материјална штета</a:t>
            </a:r>
          </a:p>
          <a:p>
            <a:r>
              <a:rPr lang="sr-Cyrl-RS" dirty="0" smtClean="0"/>
              <a:t>Порушене су школе, болнице,цркве, споменици, путеви, пруге,мостови</a:t>
            </a:r>
            <a:endParaRPr lang="en-US" dirty="0"/>
          </a:p>
        </p:txBody>
      </p:sp>
      <p:pic>
        <p:nvPicPr>
          <p:cNvPr id="12290" name="Picture 2" descr="C:\Users\Mira\Pictures\500px-Нато_авијација_срушила_Мост_слободе_на_Дунаву_у_Новом_Саду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513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Mira\Pictures\Bombardovanje-NATO-Srbi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396740"/>
            <a:ext cx="4343400" cy="2461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Mira\Pictures\10 nato CCUPRIJ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8433" y="1447800"/>
            <a:ext cx="4425567" cy="2962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Криза на косову и Метохији</a:t>
            </a:r>
            <a:br>
              <a:rPr lang="sr-Cyrl-RS" dirty="0" smtClean="0"/>
            </a:br>
            <a:r>
              <a:rPr lang="sr-Cyrl-RS" dirty="0" smtClean="0"/>
              <a:t>Бомбардовање Србије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RS" dirty="0" smtClean="0"/>
              <a:t>После 78 дана бомбардовања војска и полиција су повучене са Косова</a:t>
            </a:r>
          </a:p>
          <a:p>
            <a:r>
              <a:rPr lang="sr-Cyrl-RS" dirty="0" smtClean="0"/>
              <a:t>Кумановским споразумом од 9. јуна 1999. године војска се повукла још пет км од административне границе са Косовом</a:t>
            </a:r>
          </a:p>
          <a:p>
            <a:r>
              <a:rPr lang="sr-Cyrl-RS" dirty="0" smtClean="0"/>
              <a:t>Савет безбедности ОУН усвојио је резолуцију 1244 о Косову којим се гарантује целовитост СРЈ</a:t>
            </a:r>
          </a:p>
          <a:p>
            <a:r>
              <a:rPr lang="sr-Cyrl-RS" dirty="0" smtClean="0"/>
              <a:t>Косово је 2008.године прогласило независност</a:t>
            </a:r>
            <a:endParaRPr lang="en-US" dirty="0"/>
          </a:p>
        </p:txBody>
      </p:sp>
      <p:pic>
        <p:nvPicPr>
          <p:cNvPr id="13314" name="Picture 2" descr="C:\Users\Mira\Pictures\800px-Camp_bondsteel_kosov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876800"/>
            <a:ext cx="3352800" cy="1789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Mira\Pictures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914400"/>
            <a:ext cx="396240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Mira\Pictures\13232621792508_iseljavanj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819400"/>
            <a:ext cx="45720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324600" y="685800"/>
            <a:ext cx="252178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RS" dirty="0" smtClean="0"/>
              <a:t>Срби напуштају Косово</a:t>
            </a:r>
            <a:endParaRPr lang="en-US" dirty="0"/>
          </a:p>
        </p:txBody>
      </p:sp>
      <p:sp>
        <p:nvSpPr>
          <p:cNvPr id="8" name="Explosion 1 7"/>
          <p:cNvSpPr/>
          <p:nvPr/>
        </p:nvSpPr>
        <p:spPr>
          <a:xfrm>
            <a:off x="3657600" y="685800"/>
            <a:ext cx="3429000" cy="281940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Од уласка НАТО снага на Косову је убијено и отето неколико хиљада Срба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4267200"/>
            <a:ext cx="2057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Исељено је преко </a:t>
            </a:r>
          </a:p>
          <a:p>
            <a:r>
              <a:rPr lang="sr-Cyrl-RS" dirty="0" smtClean="0"/>
              <a:t>220.000  Срба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6477000"/>
            <a:ext cx="271022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RS" dirty="0" smtClean="0"/>
              <a:t>Америчка база наКосову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6248400"/>
            <a:ext cx="496873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Неке државе су признале Косово, а неке не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Пад слободана </a:t>
            </a:r>
            <a:br>
              <a:rPr lang="sr-Cyrl-RS" dirty="0" smtClean="0"/>
            </a:br>
            <a:r>
              <a:rPr lang="sr-Cyrl-RS" dirty="0" smtClean="0"/>
              <a:t>Милошевића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RS" dirty="0" smtClean="0"/>
              <a:t>У Југославији су 24. септембра 2000. године одржани савезни парламентарни избори</a:t>
            </a:r>
          </a:p>
          <a:p>
            <a:r>
              <a:rPr lang="sr-Cyrl-RS" dirty="0" smtClean="0"/>
              <a:t>На председничким изборима је победила Демократска опозиција Србије (ДОС) и кандидат Војислав Коштуница</a:t>
            </a:r>
          </a:p>
          <a:p>
            <a:r>
              <a:rPr lang="sr-Cyrl-RS" dirty="0" smtClean="0"/>
              <a:t>Због непризнавања изборних резултата од стране владајуће странке дошло је до демонстрација у Београду, после који је призната победа Војислава Коштунице</a:t>
            </a:r>
            <a:endParaRPr lang="en-US" dirty="0"/>
          </a:p>
        </p:txBody>
      </p:sp>
      <p:pic>
        <p:nvPicPr>
          <p:cNvPr id="5" name="Picture 2" descr="C:\Users\Mira\Pictures\kostuni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334000" y="990600"/>
            <a:ext cx="3810000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562600" y="762000"/>
            <a:ext cx="224202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Војислав Коштуница</a:t>
            </a:r>
            <a:endParaRPr lang="en-US" dirty="0"/>
          </a:p>
        </p:txBody>
      </p:sp>
      <p:pic>
        <p:nvPicPr>
          <p:cNvPr id="7" name="Picture 3" descr="C:\Users\Mira\Pictures\5-oktob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0202" y="4114800"/>
            <a:ext cx="3963798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715000" y="4343400"/>
            <a:ext cx="347242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RS" dirty="0" smtClean="0"/>
              <a:t>Демонстрације у Београду 2000.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Пад Слободана </a:t>
            </a:r>
            <a:br>
              <a:rPr lang="sr-Cyrl-RS" dirty="0" smtClean="0"/>
            </a:br>
            <a:r>
              <a:rPr lang="sr-Cyrl-RS" dirty="0" smtClean="0"/>
              <a:t>Милошевића</a:t>
            </a:r>
            <a:endParaRPr lang="en-US" dirty="0"/>
          </a:p>
        </p:txBody>
      </p:sp>
      <p:pic>
        <p:nvPicPr>
          <p:cNvPr id="14340" name="Picture 4" descr="C:\Users\Mira\Pictures\171704303655bc8ba540796052055195_v4_bi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28600" y="1524000"/>
            <a:ext cx="4191000" cy="2986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Нова влада је изабрана 25. јануара 2001. године на челу са Зораном Ђинђићем</a:t>
            </a:r>
          </a:p>
          <a:p>
            <a:r>
              <a:rPr lang="sr-Cyrl-RS" dirty="0" smtClean="0"/>
              <a:t>Укинуте су санкције </a:t>
            </a:r>
          </a:p>
          <a:p>
            <a:r>
              <a:rPr lang="sr-Cyrl-RS" dirty="0" smtClean="0"/>
              <a:t>СРЈ 2003. године постаје Државна заједница Србије и Црне Горе</a:t>
            </a:r>
          </a:p>
          <a:p>
            <a:r>
              <a:rPr lang="sr-Cyrl-RS" dirty="0" smtClean="0"/>
              <a:t>У мају 2006. године Црна Гора се определила за независност, и тиме се државна заједница распала</a:t>
            </a:r>
            <a:endParaRPr lang="en-US" dirty="0"/>
          </a:p>
        </p:txBody>
      </p:sp>
      <p:sp>
        <p:nvSpPr>
          <p:cNvPr id="8" name="Explosion 1 7"/>
          <p:cNvSpPr/>
          <p:nvPr/>
        </p:nvSpPr>
        <p:spPr>
          <a:xfrm>
            <a:off x="228600" y="4038600"/>
            <a:ext cx="4114800" cy="2819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Зоран Ђинђић-премијер Србије од 2001-2003</a:t>
            </a:r>
          </a:p>
          <a:p>
            <a:pPr algn="ctr"/>
            <a:r>
              <a:rPr lang="sr-Cyrl-RS" dirty="0" smtClean="0"/>
              <a:t>Убијен 12. марта 2003. године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Пад слободана </a:t>
            </a:r>
            <a:br>
              <a:rPr lang="sr-Cyrl-RS" dirty="0" smtClean="0"/>
            </a:br>
            <a:r>
              <a:rPr lang="sr-Cyrl-RS" dirty="0" smtClean="0"/>
              <a:t>Милошевића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dirty="0" smtClean="0"/>
              <a:t>Слободан Милошевић је ухапшен </a:t>
            </a:r>
            <a:r>
              <a:rPr lang="sr-Cyrl-RS" smtClean="0"/>
              <a:t>у априлу </a:t>
            </a:r>
            <a:r>
              <a:rPr lang="sr-Cyrl-RS" dirty="0" smtClean="0"/>
              <a:t>2001. године и предат суду у Хагу</a:t>
            </a:r>
          </a:p>
          <a:p>
            <a:r>
              <a:rPr lang="sr-Cyrl-RS" dirty="0" smtClean="0"/>
              <a:t>Умро је током суђења 2006.године</a:t>
            </a:r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  <p:pic>
        <p:nvPicPr>
          <p:cNvPr id="6" name="Picture 3" descr="C:\Users\Mira\Pictures\profimedia-0069130586-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24400" y="304800"/>
            <a:ext cx="4191000" cy="279736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00600" y="2819400"/>
            <a:ext cx="465000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Слободан Милошевић у Хашком трибуналу</a:t>
            </a:r>
            <a:endParaRPr lang="en-US" dirty="0"/>
          </a:p>
        </p:txBody>
      </p:sp>
      <p:pic>
        <p:nvPicPr>
          <p:cNvPr id="4098" name="Picture 2" descr="C:\Users\Mira\Pictures\18-(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460340"/>
            <a:ext cx="4343400" cy="3397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Распад југославије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RS" dirty="0" smtClean="0"/>
              <a:t>Најнестабилније стање било је на Косову</a:t>
            </a:r>
          </a:p>
          <a:p>
            <a:r>
              <a:rPr lang="sr-Cyrl-RS" dirty="0" smtClean="0"/>
              <a:t>1981.године на Косову су избиле демонстрације националистичког и сепаратистичког карактера</a:t>
            </a:r>
          </a:p>
          <a:p>
            <a:r>
              <a:rPr lang="sr-Cyrl-RS" dirty="0" smtClean="0"/>
              <a:t>Демонстрације су угушене од стране политичких снага</a:t>
            </a:r>
          </a:p>
          <a:p>
            <a:r>
              <a:rPr lang="sr-Cyrl-RS" dirty="0" smtClean="0"/>
              <a:t>Али притисци од стране Албанаца на Србе и њихову имовину нису престали</a:t>
            </a:r>
          </a:p>
          <a:p>
            <a:r>
              <a:rPr lang="sr-Cyrl-RS" dirty="0" smtClean="0"/>
              <a:t>Срби се непрестано исељавају са Косова</a:t>
            </a:r>
            <a:endParaRPr lang="en-US" dirty="0"/>
          </a:p>
        </p:txBody>
      </p:sp>
      <p:pic>
        <p:nvPicPr>
          <p:cNvPr id="1026" name="Picture 2" descr="C:\Users\Mira\Pictures\timthum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0"/>
            <a:ext cx="4191000" cy="2302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AutoShape 4" descr="C:\Users\Mira\Pictures\7866bb_1ad651fe22954834b9f6ca36eb9b1c96_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C:\Users\Mira\Pictures\7866bb_1ad651fe22954834b9f6ca36eb9b1c96_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C:\Users\Mira\Pictures\Priština_19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86000"/>
            <a:ext cx="42672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Explosion 1 11"/>
          <p:cNvSpPr/>
          <p:nvPr/>
        </p:nvSpPr>
        <p:spPr>
          <a:xfrm>
            <a:off x="5791200" y="1447800"/>
            <a:ext cx="2743200" cy="1600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Приштина 1981.године</a:t>
            </a:r>
            <a:endParaRPr lang="en-US" dirty="0"/>
          </a:p>
        </p:txBody>
      </p:sp>
      <p:pic>
        <p:nvPicPr>
          <p:cNvPr id="1033" name="Picture 9" descr="C:\Users\Mira\Pictures\Kosovo-metohija-koreni-duse0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370714"/>
            <a:ext cx="3733800" cy="2487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5486400" y="6553200"/>
            <a:ext cx="2521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Срби напуштају Косово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Распад југославије</a:t>
            </a:r>
            <a:endParaRPr lang="en-US" dirty="0"/>
          </a:p>
        </p:txBody>
      </p:sp>
      <p:pic>
        <p:nvPicPr>
          <p:cNvPr id="2050" name="Picture 2" descr="C:\Users\Mira\Pictures\Slob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181600" y="838200"/>
            <a:ext cx="3810000" cy="2433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Mira\Pictures\9.-mart-1991._1331254749_670x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1667" y="3733800"/>
            <a:ext cx="4092333" cy="2724150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RS" dirty="0" smtClean="0"/>
              <a:t>Први вишестраначки избори одржани су у Југолавији 1990.године</a:t>
            </a:r>
          </a:p>
          <a:p>
            <a:r>
              <a:rPr lang="sr-Cyrl-RS" dirty="0" smtClean="0"/>
              <a:t>Вишестраначким изборима највише се опирало српско руководство на челу са Слободаном Милошевићем које је било против демократизације система</a:t>
            </a:r>
          </a:p>
          <a:p>
            <a:r>
              <a:rPr lang="sr-Cyrl-RS" dirty="0" smtClean="0"/>
              <a:t>Период је обележен репресијом режима и политичке толеранције</a:t>
            </a:r>
          </a:p>
          <a:p>
            <a:r>
              <a:rPr lang="sr-Cyrl-RS" dirty="0" smtClean="0"/>
              <a:t>Највеће демонстације против овакве  власти избиле су 9.марта 1991. године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457200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Слободан Милошевић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6019800"/>
            <a:ext cx="2818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Cyrl-RS" dirty="0" smtClean="0"/>
              <a:t>Демонстрације у Београду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Грађански рат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RS" dirty="0" smtClean="0"/>
              <a:t>Словеначки парламент је 25.јуна 1991. године на осниву резултата гласања изгласао независност-односно отцепљење од СФРЈ</a:t>
            </a:r>
          </a:p>
          <a:p>
            <a:r>
              <a:rPr lang="sr-Cyrl-RS" dirty="0" smtClean="0"/>
              <a:t>Хрватски сабор је 26. јуна 1991. године такође прогласио отцепљење од СФРЈ</a:t>
            </a:r>
          </a:p>
          <a:p>
            <a:r>
              <a:rPr lang="sr-Cyrl-RS" dirty="0" smtClean="0"/>
              <a:t>Тако је формално почео распад Југославије проткан националистичком мржњом према Србима и пробудило страхове на усташке злочине из Другог светског рата</a:t>
            </a:r>
            <a:endParaRPr lang="en-US" dirty="0"/>
          </a:p>
        </p:txBody>
      </p:sp>
      <p:pic>
        <p:nvPicPr>
          <p:cNvPr id="8" name="Picture 7" descr="C:\Users\Mira\Pictures\download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24400" y="4876800"/>
            <a:ext cx="30765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Mira\Pictures\download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895600"/>
            <a:ext cx="31242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Mira\Pictures\8o-k9lLaHR0cDovL29jZG4uZXUvaW1hZ2VzL3B1bHNjbXMvWWprN01EQV8vNzE5NDVmNzQyZjg3MTNkYTM5NjE4OTJkNDRlM2YzMWMuanBnkZMCzQJCAIEAA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0"/>
            <a:ext cx="4724400" cy="2666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Грађански рат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Грађански рат је избио на простроима Хрватске и Босне и Херцеговине и трајаће од 1991-1995 године</a:t>
            </a:r>
          </a:p>
          <a:p>
            <a:r>
              <a:rPr lang="sr-Cyrl-RS" dirty="0" smtClean="0"/>
              <a:t>Босна и Херцеговина је 6. априла 1992. године прогласила независност</a:t>
            </a:r>
            <a:endParaRPr lang="en-US" dirty="0"/>
          </a:p>
        </p:txBody>
      </p:sp>
      <p:pic>
        <p:nvPicPr>
          <p:cNvPr id="6" name="Picture 2" descr="C:\Users\Mira\Pictures\hrvatska_rat_epa_main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200400"/>
            <a:ext cx="4114800" cy="2744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Mira\Pictures\79221113b35a0d9820dcce08f6c2fee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"/>
            <a:ext cx="4343400" cy="2812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 flipH="1">
            <a:off x="4953000" y="2895600"/>
            <a:ext cx="4191000" cy="2895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9" name="Picture 3" descr="C:\Users\Mira\Pictures\20111230200452_dd-sd-99-0625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724400"/>
            <a:ext cx="2438400" cy="194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Грађански рат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Последице ратова су биле катастрофалне</a:t>
            </a:r>
          </a:p>
          <a:p>
            <a:r>
              <a:rPr lang="sr-Cyrl-RS" dirty="0" smtClean="0"/>
              <a:t>Настрадао је велики број цивила на свим странама</a:t>
            </a:r>
          </a:p>
          <a:p>
            <a:r>
              <a:rPr lang="sr-Cyrl-RS" dirty="0" smtClean="0"/>
              <a:t>Број настрадалих у Босни процењује се на 100.000</a:t>
            </a:r>
          </a:p>
          <a:p>
            <a:r>
              <a:rPr lang="sr-Cyrl-RS" dirty="0" smtClean="0"/>
              <a:t>Број настрадалих у Хрватској се процењује на 20. 000</a:t>
            </a:r>
          </a:p>
          <a:p>
            <a:endParaRPr lang="en-US" dirty="0"/>
          </a:p>
        </p:txBody>
      </p:sp>
      <p:pic>
        <p:nvPicPr>
          <p:cNvPr id="6146" name="Picture 2" descr="C:\Users\Mira\Pictures\1000_1472387962Srebrenica-55-__rtava-242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0"/>
            <a:ext cx="4343400" cy="2892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Mira\Pictures\96225_vest_mladi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810000"/>
            <a:ext cx="2743200" cy="2847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24400" y="2667000"/>
            <a:ext cx="46482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Масакр над муслиманима у Сребреници </a:t>
            </a:r>
          </a:p>
          <a:p>
            <a:r>
              <a:rPr lang="sr-Cyrl-RS" dirty="0" smtClean="0"/>
              <a:t>сматра се једним од највећих злочина</a:t>
            </a:r>
          </a:p>
          <a:p>
            <a:r>
              <a:rPr lang="sr-Cyrl-RS" dirty="0" smtClean="0"/>
              <a:t> који се приписује војсци Републике Српске.</a:t>
            </a:r>
          </a:p>
          <a:p>
            <a:r>
              <a:rPr lang="sr-Cyrl-RS" dirty="0" smtClean="0"/>
              <a:t>Спорни су подаци о укупном броју жртава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5791200"/>
            <a:ext cx="440424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Ратко Младић –главнокомандујући војске</a:t>
            </a:r>
          </a:p>
          <a:p>
            <a:r>
              <a:rPr lang="sr-Cyrl-RS" dirty="0" smtClean="0"/>
              <a:t> Републике Српске-оптужен за ратне злочине-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096000"/>
            <a:ext cx="457881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Етничко чишћње- протеривање припадника </a:t>
            </a:r>
          </a:p>
          <a:p>
            <a:r>
              <a:rPr lang="sr-Cyrl-RS" dirty="0" smtClean="0"/>
              <a:t>Једног народа  са одређеног подручја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Грађански рат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RS" dirty="0" smtClean="0"/>
              <a:t>Рат у Хрватској окончан је акцијама Бљесак и Олуја, изведене у мају 1995. године –Завршен је падом Републике Српске Крајине- протеривањем 220.000 Срба</a:t>
            </a:r>
          </a:p>
          <a:p>
            <a:r>
              <a:rPr lang="sr-Cyrl-RS" dirty="0" smtClean="0"/>
              <a:t>Овај датуми се у Хрватској славе као дани победе</a:t>
            </a:r>
          </a:p>
          <a:p>
            <a:r>
              <a:rPr lang="sr-Cyrl-RS" dirty="0" smtClean="0"/>
              <a:t>У Србији се обележавају као дани најстажнијих догађаја за Србе који су протерани из својих домова </a:t>
            </a:r>
            <a:endParaRPr lang="en-US" dirty="0"/>
          </a:p>
        </p:txBody>
      </p:sp>
      <p:pic>
        <p:nvPicPr>
          <p:cNvPr id="7170" name="Picture 2" descr="C:\Users\Mira\Pictures\Oluja-izbeglice-kolona-rat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0"/>
            <a:ext cx="4343400" cy="2443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Mira\Pictures\kolona-ou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514600"/>
            <a:ext cx="41148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Mira\Pictures\bljesak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1460" y="4448175"/>
            <a:ext cx="4062540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267200" y="6400800"/>
            <a:ext cx="492425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Хрватска војска спаљује Југословенску заставу</a:t>
            </a:r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6248400" y="1524000"/>
            <a:ext cx="2743200" cy="1752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Срби напуштају вековна огњишта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304800"/>
            <a:ext cx="74454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Колона Срба је бомбардована од стране хрватск војске и НАТО Алијансе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Грађански рат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dirty="0" smtClean="0"/>
              <a:t>Грађански рат у Босни окончан је потписивањем примирја у Дејтону 1995.године</a:t>
            </a:r>
          </a:p>
          <a:p>
            <a:r>
              <a:rPr lang="sr-Cyrl-RS" dirty="0" smtClean="0"/>
              <a:t>Босна је подељена на два ентитета: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Муслиманско –босанска федерација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Република Српска</a:t>
            </a:r>
            <a:endParaRPr lang="en-US" dirty="0"/>
          </a:p>
        </p:txBody>
      </p:sp>
      <p:pic>
        <p:nvPicPr>
          <p:cNvPr id="8194" name="Picture 2" descr="C:\Users\Mira\Pictures\bi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81000"/>
            <a:ext cx="4343400" cy="4109942"/>
          </a:xfrm>
          <a:prstGeom prst="rect">
            <a:avLst/>
          </a:prstGeom>
          <a:noFill/>
        </p:spPr>
      </p:pic>
      <p:pic>
        <p:nvPicPr>
          <p:cNvPr id="6" name="Picture 3" descr="C:\Users\Mira\Pictures\800px-DaytonAgree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434840"/>
            <a:ext cx="3657600" cy="2423160"/>
          </a:xfrm>
          <a:prstGeom prst="rect">
            <a:avLst/>
          </a:prstGeom>
          <a:noFill/>
        </p:spPr>
      </p:pic>
      <p:pic>
        <p:nvPicPr>
          <p:cNvPr id="7" name="Picture 2" descr="C:\Users\Mira\Pictures\republika-srpska-mapa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590800"/>
            <a:ext cx="1905000" cy="182806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86400" y="4572000"/>
            <a:ext cx="359689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Потписивање примирја у Дејтону</a:t>
            </a:r>
            <a:endParaRPr lang="en-US" dirty="0"/>
          </a:p>
        </p:txBody>
      </p:sp>
      <p:sp>
        <p:nvSpPr>
          <p:cNvPr id="9" name="Explosion 1 8"/>
          <p:cNvSpPr/>
          <p:nvPr/>
        </p:nvSpPr>
        <p:spPr>
          <a:xfrm>
            <a:off x="3429000" y="0"/>
            <a:ext cx="3429000" cy="1676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У Србији је регистровано око 600.000 избеглица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Стварање савезне републике  југославије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RS" dirty="0" smtClean="0"/>
              <a:t>Савезна Република Југославија створена је 1992. године од република Србије и Црне Горе</a:t>
            </a:r>
          </a:p>
          <a:p>
            <a:r>
              <a:rPr lang="sr-Cyrl-RS" dirty="0" smtClean="0"/>
              <a:t>Први председник је био писац Добрица Ћосић</a:t>
            </a:r>
          </a:p>
          <a:p>
            <a:r>
              <a:rPr lang="sr-Cyrl-RS" dirty="0" smtClean="0"/>
              <a:t>Међународна заједница није признала СРЈ сматрајући је кривцем за рат у Босни, и новоствореној држави уводи економске и политичке санкције</a:t>
            </a:r>
          </a:p>
          <a:p>
            <a:r>
              <a:rPr lang="sr-Cyrl-RS" dirty="0" smtClean="0"/>
              <a:t>Санкције су укинуте у новембру 1996. године и процењује се да су изазвале штету од 80 милијарди долара</a:t>
            </a:r>
          </a:p>
          <a:p>
            <a:endParaRPr lang="en-US" dirty="0"/>
          </a:p>
        </p:txBody>
      </p:sp>
      <p:pic>
        <p:nvPicPr>
          <p:cNvPr id="9218" name="Picture 2" descr="C:\Users\Mira\Pictures\Yugoslavia_1999_UN_map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62000"/>
            <a:ext cx="3669284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Mira\Pictures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228601"/>
            <a:ext cx="1533525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Mira\Pictures\sankcij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183647"/>
            <a:ext cx="2590800" cy="1674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Mira\Pictures\download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000625"/>
            <a:ext cx="2466975" cy="185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81000" y="6477000"/>
            <a:ext cx="503323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RS" dirty="0" smtClean="0"/>
              <a:t>Редови и празне продавнице за време санкција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2057400"/>
            <a:ext cx="198120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Добрица Ћосић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3657600"/>
            <a:ext cx="5341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RS" dirty="0" smtClean="0"/>
              <a:t>СРЈ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180</TotalTime>
  <Words>804</Words>
  <Application>Microsoft Office PowerPoint</Application>
  <PresentationFormat>On-screen Show (4:3)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Друштвена криза и пораз југославије</vt:lpstr>
      <vt:lpstr>Распад југославије</vt:lpstr>
      <vt:lpstr>Распад југославије</vt:lpstr>
      <vt:lpstr>Грађански рат</vt:lpstr>
      <vt:lpstr>Грађански рат</vt:lpstr>
      <vt:lpstr>Грађански рат</vt:lpstr>
      <vt:lpstr>Грађански рат</vt:lpstr>
      <vt:lpstr>Грађански рат</vt:lpstr>
      <vt:lpstr>Стварање савезне републике  југославије</vt:lpstr>
      <vt:lpstr>Криза на косову и метохији бомбардовање србије</vt:lpstr>
      <vt:lpstr>Криза на Косову и Метохији Бомбардовање Србије</vt:lpstr>
      <vt:lpstr>Криза на косову и Метохији Бомбардовање Србије</vt:lpstr>
      <vt:lpstr>Пад слободана  Милошевића</vt:lpstr>
      <vt:lpstr>Пад Слободана  Милошевића</vt:lpstr>
      <vt:lpstr>Пад слободана  Милошевића</vt:lpstr>
    </vt:vector>
  </TitlesOfParts>
  <Company>Berts-pc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Друштвена криза и пораз југославије</dc:title>
  <dc:creator>Mira</dc:creator>
  <cp:lastModifiedBy>Mira</cp:lastModifiedBy>
  <cp:revision>20</cp:revision>
  <dcterms:created xsi:type="dcterms:W3CDTF">2020-05-19T17:10:49Z</dcterms:created>
  <dcterms:modified xsi:type="dcterms:W3CDTF">2020-05-20T20:06:37Z</dcterms:modified>
</cp:coreProperties>
</file>