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D4D944-825C-47DC-820E-66FFA2E4598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278AF9-F369-476F-8197-764074219E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Друштвени, економски, политички и културни развој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-главни процеси и проблеми-</a:t>
            </a:r>
            <a:endParaRPr lang="en-US" dirty="0"/>
          </a:p>
        </p:txBody>
      </p:sp>
      <p:pic>
        <p:nvPicPr>
          <p:cNvPr id="4" name="Picture 2" descr="C:\Users\Mira\Pictures\YUD_1000_1981_obve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2040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Mira\Pictures\srb-djerdap-M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752600"/>
            <a:ext cx="4343400" cy="2844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Mira\Pictures\jovanka-broz-tito-foto-profimedia-1433771931-6759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3733800" cy="252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Mira\Picture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0925" y="2362200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Mira\Pictures\Hrvatsko-proljece-11.01.1972-364x2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"/>
            <a:ext cx="3048000" cy="205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Уставне промене-југославија као конфедерација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RS" dirty="0" smtClean="0"/>
              <a:t>И после националних покрета у Србији и Хрватској проблеми нису нестали, руководства и појединци и даље траже осамостаљивање република и покрајина</a:t>
            </a:r>
          </a:p>
          <a:p>
            <a:r>
              <a:rPr lang="sr-Cyrl-RS" dirty="0" smtClean="0"/>
              <a:t>Југославија Је још увек била федерација . Али са низом конфедералних елемната</a:t>
            </a:r>
          </a:p>
          <a:p>
            <a:r>
              <a:rPr lang="sr-Cyrl-RS" dirty="0" smtClean="0"/>
              <a:t>Југославију је на окупу држала Титова харизма и ауторитет, као и ЈНА</a:t>
            </a:r>
          </a:p>
          <a:p>
            <a:r>
              <a:rPr lang="sr-Cyrl-RS" dirty="0" smtClean="0"/>
              <a:t>Нови устав је донет 1974. године, а убрзо су донети и устав Србије и устави Војводине и Косова</a:t>
            </a:r>
          </a:p>
          <a:p>
            <a:r>
              <a:rPr lang="sr-Cyrl-RS" dirty="0" smtClean="0"/>
              <a:t>Уставним променама омогућено је  даље јачање самосталности република и покрајина, а  слабљење заједништва и поткопавања ФНРЈ као заједничке државе</a:t>
            </a:r>
          </a:p>
          <a:p>
            <a:endParaRPr lang="en-US" dirty="0"/>
          </a:p>
        </p:txBody>
      </p:sp>
      <p:pic>
        <p:nvPicPr>
          <p:cNvPr id="3074" name="Picture 2" descr="C:\Users\Mira\Pictures\jovanka-broz-tito-foto-profimedia-1433771931-6759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66800"/>
            <a:ext cx="4343400" cy="293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Mira\Pictures\Ustav-1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192" y="4114800"/>
            <a:ext cx="4718807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90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 smtClean="0">
                <a:solidFill>
                  <a:schemeClr val="bg1"/>
                </a:solidFill>
              </a:rPr>
              <a:t>Конфедерација</a:t>
            </a:r>
            <a:r>
              <a:rPr lang="sr-Cyrl-RS" b="1" dirty="0" smtClean="0">
                <a:solidFill>
                  <a:schemeClr val="bg1"/>
                </a:solidFill>
              </a:rPr>
              <a:t>-држава која се састоји од више федералних јединица-лабаво повезаних,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 и које имају велики степен самосталности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Уставне промене-југославија као конфедерација- смрт јосипа броза-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Када је 1980. године умро Јосип Броз Тито догодио се велики прелом у развитку југословенске заједнице</a:t>
            </a:r>
            <a:endParaRPr lang="en-US" dirty="0" smtClean="0"/>
          </a:p>
          <a:p>
            <a:r>
              <a:rPr lang="sr-Cyrl-RS" b="1" dirty="0" smtClean="0"/>
              <a:t>Вест о његовој смрти изазвала је велику жалост. </a:t>
            </a:r>
          </a:p>
          <a:p>
            <a:r>
              <a:rPr lang="sr-Cyrl-RS" b="1" dirty="0" smtClean="0"/>
              <a:t>Сахрана Јосипа Броза окупила је све најзначајније државнике света</a:t>
            </a:r>
          </a:p>
          <a:p>
            <a:r>
              <a:rPr lang="sr-Cyrl-RS" b="1" dirty="0" smtClean="0"/>
              <a:t>Са нестанком Тита –нестало је и његово дело- Југославија-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Mira\Pictures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3800" y="228600"/>
            <a:ext cx="1600200" cy="2619375"/>
          </a:xfrm>
          <a:prstGeom prst="rect">
            <a:avLst/>
          </a:prstGeom>
          <a:noFill/>
        </p:spPr>
      </p:pic>
      <p:pic>
        <p:nvPicPr>
          <p:cNvPr id="6147" name="Picture 3" descr="C:\Users\Mira\Pictures\250px-Tito_to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258917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Mira\Pictures\Strani-drzavnici-na-Titovoj-sahra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86200"/>
            <a:ext cx="4267200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6477000"/>
            <a:ext cx="327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Државници на Титовој сахрани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848100" y="4610100"/>
            <a:ext cx="19050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Друштво нове југославије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/>
              <a:t>Индустријализација земље изменила је структуру становништва у послератном периоду</a:t>
            </a:r>
          </a:p>
          <a:p>
            <a:r>
              <a:rPr lang="sr-Cyrl-RS" dirty="0" smtClean="0"/>
              <a:t>Године  1947. у Југославији је било 75% пољопривредног становништва</a:t>
            </a:r>
          </a:p>
          <a:p>
            <a:r>
              <a:rPr lang="sr-Cyrl-RS" dirty="0" smtClean="0"/>
              <a:t>Године 1971.  у Југославији је било 38% пољопривредног становништва</a:t>
            </a:r>
          </a:p>
          <a:p>
            <a:r>
              <a:rPr lang="sr-Cyrl-RS" dirty="0" smtClean="0"/>
              <a:t>До 1977.године удео градског становништва због селидбе у градове порастао је на 45%</a:t>
            </a:r>
            <a:endParaRPr lang="en-US" dirty="0"/>
          </a:p>
        </p:txBody>
      </p:sp>
      <p:pic>
        <p:nvPicPr>
          <p:cNvPr id="10243" name="Picture 3" descr="C:\Users\Mira\Pictures\sindustr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43000"/>
            <a:ext cx="4800600" cy="5715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3962400" y="5105400"/>
            <a:ext cx="28194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Индустрија у бившиј Југославији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Друштво нове југославије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 smtClean="0"/>
              <a:t>У периоду од 1953-1976 изграђени су велики објекти:</a:t>
            </a:r>
          </a:p>
          <a:p>
            <a:pPr>
              <a:buNone/>
            </a:pPr>
            <a:r>
              <a:rPr lang="sr-Cyrl-RS" dirty="0" smtClean="0"/>
              <a:t>-Пруга Београд-Бар</a:t>
            </a:r>
          </a:p>
          <a:p>
            <a:pPr>
              <a:buNone/>
            </a:pPr>
            <a:r>
              <a:rPr lang="sr-Cyrl-RS" dirty="0" smtClean="0"/>
              <a:t>-Канал Дунав-Тиса-Дунав</a:t>
            </a:r>
          </a:p>
          <a:p>
            <a:pPr>
              <a:buNone/>
            </a:pPr>
            <a:r>
              <a:rPr lang="sr-Cyrl-RS" dirty="0" smtClean="0"/>
              <a:t>-Енергетски систем Ђердап</a:t>
            </a:r>
          </a:p>
          <a:p>
            <a:pPr>
              <a:buNone/>
            </a:pPr>
            <a:r>
              <a:rPr lang="sr-Cyrl-RS" dirty="0" smtClean="0"/>
              <a:t>-Топионице у Трепчи и Бору</a:t>
            </a:r>
          </a:p>
          <a:p>
            <a:pPr>
              <a:buNone/>
            </a:pPr>
            <a:r>
              <a:rPr lang="sr-Cyrl-RS" dirty="0" smtClean="0"/>
              <a:t>-Петрохемијски систем у Панчеву</a:t>
            </a:r>
          </a:p>
          <a:p>
            <a:pPr>
              <a:buNone/>
            </a:pPr>
            <a:r>
              <a:rPr lang="sr-Cyrl-RS" dirty="0" smtClean="0"/>
              <a:t>-Аутомобилска индустрија у Крагујевцу</a:t>
            </a:r>
          </a:p>
          <a:p>
            <a:pPr>
              <a:buNone/>
            </a:pPr>
            <a:r>
              <a:rPr lang="sr-Cyrl-RS" dirty="0" smtClean="0"/>
              <a:t>-Електронска индустрија Ниш</a:t>
            </a:r>
          </a:p>
          <a:p>
            <a:pPr>
              <a:buNone/>
            </a:pPr>
            <a:r>
              <a:rPr lang="sr-Cyrl-RS" dirty="0" smtClean="0"/>
              <a:t>-Железара у Смедереву</a:t>
            </a:r>
            <a:endParaRPr lang="vi-VN" dirty="0" smtClean="0"/>
          </a:p>
          <a:p>
            <a:endParaRPr lang="en-US" dirty="0"/>
          </a:p>
        </p:txBody>
      </p:sp>
      <p:pic>
        <p:nvPicPr>
          <p:cNvPr id="1026" name="Picture 2" descr="C:\Users\Mira\Pictures\srb-djerdap-MA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43000"/>
            <a:ext cx="4343400" cy="2844226"/>
          </a:xfrm>
          <a:prstGeom prst="rect">
            <a:avLst/>
          </a:prstGeom>
          <a:noFill/>
        </p:spPr>
      </p:pic>
      <p:pic>
        <p:nvPicPr>
          <p:cNvPr id="8194" name="Picture 2" descr="C:\Users\Mira\Pictures\pruga-beograd-b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14800"/>
            <a:ext cx="4406030" cy="27431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6477000"/>
            <a:ext cx="307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Изградња пруге Београд-Бар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Друштво нове југославије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/>
              <a:t>Од 1947 до 1977 југославија је увек трговала са другим земљама са дефицитом </a:t>
            </a:r>
          </a:p>
          <a:p>
            <a:r>
              <a:rPr lang="sr-Cyrl-RS" dirty="0" smtClean="0"/>
              <a:t>Своје производе је </a:t>
            </a:r>
            <a:r>
              <a:rPr lang="sr-Cyrl-RS" b="1" dirty="0" smtClean="0"/>
              <a:t>извозила</a:t>
            </a:r>
            <a:r>
              <a:rPr lang="sr-Cyrl-RS" dirty="0" smtClean="0"/>
              <a:t> у СССР, Италију, СР Немачку, Велику Британију</a:t>
            </a:r>
          </a:p>
          <a:p>
            <a:r>
              <a:rPr lang="sr-Cyrl-RS" dirty="0" smtClean="0"/>
              <a:t>Највише је увозила из СР Немачке, СССР-а и Италије</a:t>
            </a:r>
            <a:endParaRPr lang="en-US" dirty="0" smtClean="0"/>
          </a:p>
          <a:p>
            <a:r>
              <a:rPr lang="sr-Cyrl-RS" dirty="0" smtClean="0"/>
              <a:t>Због недостатка радних места велики број радника је почетком седамдесетих био на “привременом раду у иностранству”</a:t>
            </a:r>
          </a:p>
          <a:p>
            <a:r>
              <a:rPr lang="sr-Cyrl-RS" dirty="0" smtClean="0"/>
              <a:t>До краја седамтесетих рачуна се око милион радника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Mira\Pictures\YUD_1000_1981_obver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1600"/>
            <a:ext cx="4343400" cy="2040752"/>
          </a:xfrm>
          <a:prstGeom prst="rect">
            <a:avLst/>
          </a:prstGeom>
          <a:noFill/>
        </p:spPr>
      </p:pic>
      <p:pic>
        <p:nvPicPr>
          <p:cNvPr id="9218" name="Picture 2" descr="C:\Users\Mira\Pictures\UVOZ-IZVOZ-putokaz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33800"/>
            <a:ext cx="4038600" cy="263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Друштво нове југославије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Београд се неконтролисано развијао, а запослени у њему чинили су 25% свих запослених у  Србији 1984. а 9,4% свих запослених у Југославији</a:t>
            </a:r>
            <a:endParaRPr lang="en-US" dirty="0"/>
          </a:p>
        </p:txBody>
      </p:sp>
      <p:pic>
        <p:nvPicPr>
          <p:cNvPr id="3074" name="Picture 2" descr="C:\Users\Mira\Pictures\Novi_Beograd_19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95400"/>
            <a:ext cx="3581400" cy="2404872"/>
          </a:xfrm>
          <a:prstGeom prst="rect">
            <a:avLst/>
          </a:prstGeom>
          <a:noFill/>
        </p:spPr>
      </p:pic>
      <p:pic>
        <p:nvPicPr>
          <p:cNvPr id="7170" name="Picture 2" descr="C:\Users\Mira\Pictures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953000"/>
            <a:ext cx="2762250" cy="1657350"/>
          </a:xfrm>
          <a:prstGeom prst="rect">
            <a:avLst/>
          </a:prstGeom>
          <a:noFill/>
        </p:spPr>
      </p:pic>
      <p:pic>
        <p:nvPicPr>
          <p:cNvPr id="7171" name="Picture 3" descr="C:\Users\Mira\Pictures\1200px-Bežanijski_Blokovi_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52292"/>
            <a:ext cx="3505200" cy="3005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xplosion 1 6"/>
          <p:cNvSpPr/>
          <p:nvPr/>
        </p:nvSpPr>
        <p:spPr>
          <a:xfrm>
            <a:off x="4038600" y="2743200"/>
            <a:ext cx="2743200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Изградња Новог Београда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Пораст Стандарда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>
            <a:normAutofit fontScale="40000" lnSpcReduction="20000"/>
          </a:bodyPr>
          <a:lstStyle/>
          <a:p>
            <a:r>
              <a:rPr lang="sr-Cyrl-RS" sz="3400" dirty="0" smtClean="0"/>
              <a:t>Западне земље су поспошиле раст стандарда  у  Југославији</a:t>
            </a:r>
          </a:p>
          <a:p>
            <a:r>
              <a:rPr lang="sr-Cyrl-RS" sz="3400" dirty="0" smtClean="0"/>
              <a:t>Неповратна помоћ САД(неколико десетина милијадрди америчких долара) трошена је на пораст стандарда становништва, које је куповало у суседним земљама посебно Аустрији и Италији </a:t>
            </a:r>
          </a:p>
          <a:p>
            <a:r>
              <a:rPr lang="sr-Cyrl-RS" sz="3400" b="1" dirty="0" smtClean="0"/>
              <a:t>Стандард је побољшан после 1957.год.</a:t>
            </a:r>
          </a:p>
          <a:p>
            <a:pPr>
              <a:buFontTx/>
              <a:buChar char="-"/>
            </a:pPr>
            <a:r>
              <a:rPr lang="sr-Cyrl-RS" sz="3400" b="1" dirty="0" smtClean="0"/>
              <a:t>До 1957. год . 5000 становника је поседовало аутомобил</a:t>
            </a:r>
          </a:p>
          <a:p>
            <a:pPr>
              <a:buFontTx/>
              <a:buChar char="-"/>
            </a:pPr>
            <a:r>
              <a:rPr lang="sr-Cyrl-RS" sz="3400" b="1" dirty="0" smtClean="0"/>
              <a:t>До 1964.год. било је већ преко 30. 000  аутомобила</a:t>
            </a:r>
          </a:p>
          <a:p>
            <a:pPr>
              <a:buFontTx/>
              <a:buChar char="-"/>
            </a:pPr>
            <a:r>
              <a:rPr lang="sr-Cyrl-RS" sz="3400" b="1" dirty="0" smtClean="0"/>
              <a:t>Број телевизора порастао је са 3 718 (1960), на 154 000 (1964)</a:t>
            </a:r>
          </a:p>
          <a:p>
            <a:endParaRPr lang="sr-Cyrl-RS" sz="3400" b="1" dirty="0" smtClean="0"/>
          </a:p>
          <a:p>
            <a:r>
              <a:rPr lang="sr-Cyrl-RS" sz="3400" dirty="0" smtClean="0"/>
              <a:t>Привредни развој требало је да  поспеши и развој образовања, културе, здравства и науке. Осмогодишње образовање постало је обавезно почетком седамдесетих</a:t>
            </a:r>
            <a:endParaRPr lang="en-US" sz="3400" dirty="0" smtClean="0"/>
          </a:p>
          <a:p>
            <a:r>
              <a:rPr lang="sr-Cyrl-RS" sz="3400" b="1" dirty="0" smtClean="0"/>
              <a:t>Усмерено образовање успостављено је осамдесетих година као велика реформа школства. Укинуте су гимназије , а направљени средњошколски центри</a:t>
            </a:r>
          </a:p>
          <a:p>
            <a:r>
              <a:rPr lang="sr-Cyrl-RS" sz="3400" b="1" dirty="0" smtClean="0"/>
              <a:t>Веронаука је избачена из школе 1951.год</a:t>
            </a:r>
            <a:r>
              <a:rPr lang="sr-Cyrl-RS" b="1" dirty="0" smtClean="0"/>
              <a:t>.</a:t>
            </a:r>
            <a:endParaRPr lang="en-US" dirty="0" smtClean="0"/>
          </a:p>
        </p:txBody>
      </p:sp>
      <p:pic>
        <p:nvPicPr>
          <p:cNvPr id="4099" name="Picture 3" descr="C:\Users\Mira\Pictures\tr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2923268" cy="4179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Mira\Pictures\Fica-2-e14089885206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343400"/>
            <a:ext cx="4177862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Масовна култура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81600"/>
          </a:xfrm>
        </p:spPr>
        <p:txBody>
          <a:bodyPr>
            <a:noAutofit/>
          </a:bodyPr>
          <a:lstStyle/>
          <a:p>
            <a:r>
              <a:rPr lang="sr-Cyrl-RS" sz="1400" dirty="0" smtClean="0"/>
              <a:t>Масовна култура у Југославији је била под утицајем Совјетске културе све до 1948.год. Први домаћи послератни филм СЛАВИЦА снимљен је 1947. год.</a:t>
            </a:r>
          </a:p>
          <a:p>
            <a:r>
              <a:rPr lang="sr-Cyrl-RS" sz="1400" dirty="0" smtClean="0"/>
              <a:t>Након сукоба са ИНФОРМБИРООМ почиње да се осећа утицај  западне културе  у филму, моди и свакодневном животу</a:t>
            </a:r>
          </a:p>
          <a:p>
            <a:r>
              <a:rPr lang="sr-Cyrl-RS" sz="1400" dirty="0" smtClean="0"/>
              <a:t>Пораст животног стандарда педесетих година доводи до праћења моде, организовања сајмова намештаја, аутомобила итд.</a:t>
            </a:r>
            <a:endParaRPr lang="sr-Cyrl-RS" sz="1400" b="1" dirty="0" smtClean="0"/>
          </a:p>
          <a:p>
            <a:r>
              <a:rPr lang="sr-Cyrl-RS" sz="1400" dirty="0" smtClean="0"/>
              <a:t>Слуша се страна, али и домаћа рок  и поп музика</a:t>
            </a:r>
          </a:p>
          <a:p>
            <a:r>
              <a:rPr lang="sr-Cyrl-RS" sz="1400" dirty="0" smtClean="0"/>
              <a:t>Познате рок групе тог периодс- Бјело дугме,Рибља чорба, Смак, Леб и сол, Парни ваљак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sr-Cyrl-RS" sz="1400" dirty="0" smtClean="0"/>
              <a:t>Осамдесетих први југословенски филмови  добили су међународне награде:</a:t>
            </a:r>
          </a:p>
          <a:p>
            <a:pPr>
              <a:buFontTx/>
              <a:buChar char="-"/>
            </a:pPr>
            <a:r>
              <a:rPr lang="sr-Cyrl-RS" sz="1400" dirty="0" smtClean="0"/>
              <a:t>“Сјећаш ли се Доли Бел”- Златни лав у Венецији 1881</a:t>
            </a:r>
          </a:p>
          <a:p>
            <a:pPr>
              <a:buFontTx/>
              <a:buChar char="-"/>
            </a:pPr>
            <a:r>
              <a:rPr lang="sr-Cyrl-RS" sz="1400" dirty="0" smtClean="0"/>
              <a:t>“Отац на службеном путу”- Златна палма 1985 у Кану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4098" name="Picture 2" descr="C:\Users\Mira\Pictures\BijeloDugmeandBajagaiInstruktoriMosc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066800"/>
            <a:ext cx="3105150" cy="2905125"/>
          </a:xfrm>
          <a:prstGeom prst="rect">
            <a:avLst/>
          </a:prstGeom>
          <a:noFill/>
        </p:spPr>
      </p:pic>
      <p:pic>
        <p:nvPicPr>
          <p:cNvPr id="4100" name="Picture 4" descr="C:\Users\Mira\Pictures\20151113074148_336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14800"/>
            <a:ext cx="4114800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1" y="838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Бјело дугме и Бајага и инструктори</a:t>
            </a:r>
          </a:p>
          <a:p>
            <a:r>
              <a:rPr lang="sr-Cyrl-RS" i="1" dirty="0" smtClean="0"/>
              <a:t>н</a:t>
            </a:r>
            <a:r>
              <a:rPr lang="sr-Cyrl-RS" i="1" dirty="0" smtClean="0"/>
              <a:t>а турнеји у Москви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Политичке прилике 60-тих и 70-тих година 20.века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vi-VN" dirty="0" smtClean="0"/>
          </a:p>
          <a:p>
            <a:r>
              <a:rPr lang="sr-Cyrl-RS" sz="3800" dirty="0" smtClean="0"/>
              <a:t>Пролеће 1968.године обележиле су студентске демонстрације у Београду и другим градовима</a:t>
            </a:r>
          </a:p>
          <a:p>
            <a:r>
              <a:rPr lang="sr-Cyrl-RS" sz="3800" dirty="0" smtClean="0"/>
              <a:t>Студенти су тражили престанак привилегија и богаћења. Тито је подржао ове захтеве</a:t>
            </a:r>
            <a:r>
              <a:rPr lang="en-US" sz="3800" dirty="0" smtClean="0"/>
              <a:t>.</a:t>
            </a:r>
            <a:endParaRPr lang="sr-Cyrl-RS" sz="3800" dirty="0" smtClean="0"/>
          </a:p>
          <a:p>
            <a:r>
              <a:rPr lang="sr-Cyrl-RS" sz="3800" dirty="0" smtClean="0"/>
              <a:t>На </a:t>
            </a:r>
            <a:r>
              <a:rPr lang="sr-Cyrl-RS" sz="3800" dirty="0" smtClean="0"/>
              <a:t>Косову </a:t>
            </a:r>
            <a:r>
              <a:rPr lang="sr-Cyrl-RS" sz="3800" dirty="0" smtClean="0"/>
              <a:t>и Метохији и неким градовима Макеоније дошло је до демонстарација Албанаца</a:t>
            </a:r>
            <a:r>
              <a:rPr lang="en-US" sz="3800" dirty="0" smtClean="0"/>
              <a:t> </a:t>
            </a:r>
            <a:r>
              <a:rPr lang="sr-Cyrl-RS" sz="3800" dirty="0" smtClean="0"/>
              <a:t>.</a:t>
            </a:r>
          </a:p>
          <a:p>
            <a:r>
              <a:rPr lang="sr-Cyrl-RS" sz="3800" dirty="0" smtClean="0"/>
              <a:t>Албанци траже да Косово постане република, нов устав, отцепљење  и уједињење подручја на којима живе Албанци</a:t>
            </a:r>
          </a:p>
          <a:p>
            <a:r>
              <a:rPr lang="sr-Cyrl-RS" sz="3800" dirty="0" smtClean="0"/>
              <a:t>Уставне промене довеле су  до јачања положаја република и покрајина</a:t>
            </a:r>
          </a:p>
          <a:p>
            <a:pPr>
              <a:buNone/>
            </a:pPr>
            <a:endParaRPr lang="sr-Cyrl-RS" sz="3800" dirty="0" smtClean="0"/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pic>
        <p:nvPicPr>
          <p:cNvPr id="1026" name="Picture 2" descr="C:\Users\Mira\Pictures\Demonstracije_19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143000"/>
            <a:ext cx="3814589" cy="4664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Политичке прилике 60-тих и 70-тих година 20.века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Cyrl-RS" b="1" dirty="0" smtClean="0"/>
              <a:t>МАСПОК –</a:t>
            </a:r>
            <a:r>
              <a:rPr lang="sr-Cyrl-RS" dirty="0" smtClean="0"/>
              <a:t>покрет који се јавља у Хрватској 1971.год. </a:t>
            </a:r>
          </a:p>
          <a:p>
            <a:r>
              <a:rPr lang="sr-Cyrl-RS" dirty="0" smtClean="0"/>
              <a:t>Поново долази до распламсавања хрватског национализма</a:t>
            </a:r>
          </a:p>
          <a:p>
            <a:r>
              <a:rPr lang="sr-Cyrl-RS" dirty="0" smtClean="0"/>
              <a:t>Хрвати истичу да им је угрожен положај у Југославији, да их Србија економски искоришћава</a:t>
            </a:r>
          </a:p>
          <a:p>
            <a:r>
              <a:rPr lang="sr-Cyrl-RS" dirty="0" smtClean="0"/>
              <a:t>Захтеви МАСПОК-а </a:t>
            </a:r>
          </a:p>
          <a:p>
            <a:pPr>
              <a:buFontTx/>
              <a:buChar char="-"/>
            </a:pPr>
            <a:r>
              <a:rPr lang="sr-Cyrl-RS" dirty="0" smtClean="0"/>
              <a:t>Стварање националне армије</a:t>
            </a:r>
          </a:p>
          <a:p>
            <a:pPr>
              <a:buFontTx/>
              <a:buChar char="-"/>
            </a:pPr>
            <a:r>
              <a:rPr lang="sr-Cyrl-RS" dirty="0" smtClean="0"/>
              <a:t>Заштита хрватског језика и привреде</a:t>
            </a:r>
          </a:p>
          <a:p>
            <a:pPr>
              <a:buFontTx/>
              <a:buChar char="-"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Вође покрета  у Хрватској  су Савка Дабчевић  Кучар и Мика Трипало</a:t>
            </a:r>
            <a:r>
              <a:rPr lang="en-US" dirty="0" smtClean="0"/>
              <a:t>T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  Руководство Југославије на челу са Титом је оштро реаговало  на протесте у Хрватској па се ситуација примирила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Mira\Pictures\Hrvatsko-proljece-11.01.1972-364x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95400"/>
            <a:ext cx="3467100" cy="2333625"/>
          </a:xfrm>
          <a:prstGeom prst="rect">
            <a:avLst/>
          </a:prstGeom>
          <a:noFill/>
        </p:spPr>
      </p:pic>
      <p:pic>
        <p:nvPicPr>
          <p:cNvPr id="2051" name="Picture 3" descr="C:\Users\Mira\Pictures\Savka_Trg_Republike_1971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114800"/>
            <a:ext cx="3429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</TotalTime>
  <Words>788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Друштвени, економски, политички и културни развој</vt:lpstr>
      <vt:lpstr>Друштво нове југославије</vt:lpstr>
      <vt:lpstr>Друштво нове југославије</vt:lpstr>
      <vt:lpstr>Друштво нове југославије</vt:lpstr>
      <vt:lpstr>Друштво нове југославије</vt:lpstr>
      <vt:lpstr>Пораст Стандарда</vt:lpstr>
      <vt:lpstr>Масовна култура</vt:lpstr>
      <vt:lpstr>Политичке прилике 60-тих и 70-тих година 20.века</vt:lpstr>
      <vt:lpstr>Политичке прилике 60-тих и 70-тих година 20.века</vt:lpstr>
      <vt:lpstr>Уставне промене-југославија као конфедерација</vt:lpstr>
      <vt:lpstr>Уставне промене-југославија као конфедерација- смрт јосипа броза-</vt:lpstr>
    </vt:vector>
  </TitlesOfParts>
  <Company>Berts-pc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Друштвени, економски, политички и културни развој</dc:title>
  <dc:creator>Mira</dc:creator>
  <cp:lastModifiedBy>Mira</cp:lastModifiedBy>
  <cp:revision>24</cp:revision>
  <dcterms:created xsi:type="dcterms:W3CDTF">2020-05-12T12:08:35Z</dcterms:created>
  <dcterms:modified xsi:type="dcterms:W3CDTF">2020-05-12T16:29:29Z</dcterms:modified>
</cp:coreProperties>
</file>