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87" r:id="rId6"/>
    <p:sldId id="263" r:id="rId7"/>
    <p:sldId id="288" r:id="rId8"/>
    <p:sldId id="284" r:id="rId9"/>
    <p:sldId id="266" r:id="rId10"/>
    <p:sldId id="281" r:id="rId11"/>
    <p:sldId id="280" r:id="rId12"/>
    <p:sldId id="279" r:id="rId13"/>
    <p:sldId id="274" r:id="rId14"/>
    <p:sldId id="285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BA34-0810-491F-8576-659565ECF9F6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1C7E7-F0F3-48B6-927D-B8D7481F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ВОЈНИ ПОРАЗ ЈУГОСЛАВИЈЕ</a:t>
            </a:r>
            <a:endParaRPr lang="en-US" dirty="0"/>
          </a:p>
        </p:txBody>
      </p:sp>
      <p:pic>
        <p:nvPicPr>
          <p:cNvPr id="5" name="Content Placeholder 4" descr="kney pav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357298"/>
            <a:ext cx="4286280" cy="5214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214291"/>
            <a:ext cx="4040188" cy="785817"/>
          </a:xfrm>
        </p:spPr>
        <p:txBody>
          <a:bodyPr>
            <a:normAutofit/>
          </a:bodyPr>
          <a:lstStyle/>
          <a:p>
            <a:pPr algn="ctr"/>
            <a:r>
              <a:rPr lang="sr-Cyrl-CS" sz="2800" dirty="0" smtClean="0"/>
              <a:t>Милан Недић</a:t>
            </a:r>
            <a:endParaRPr lang="en-US" sz="2800" dirty="0"/>
          </a:p>
        </p:txBody>
      </p:sp>
      <p:pic>
        <p:nvPicPr>
          <p:cNvPr id="5" name="Content Placeholder 4" descr="Milan Nedi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1214422"/>
            <a:ext cx="3571900" cy="50006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214291"/>
            <a:ext cx="4041775" cy="785818"/>
          </a:xfrm>
        </p:spPr>
        <p:txBody>
          <a:bodyPr>
            <a:normAutofit/>
          </a:bodyPr>
          <a:lstStyle/>
          <a:p>
            <a:pPr algn="ctr"/>
            <a:r>
              <a:rPr lang="sr-Cyrl-CS" sz="2800" dirty="0" smtClean="0"/>
              <a:t>Недићевци</a:t>
            </a:r>
            <a:endParaRPr lang="en-US" sz="2800" dirty="0"/>
          </a:p>
        </p:txBody>
      </p:sp>
      <p:pic>
        <p:nvPicPr>
          <p:cNvPr id="6" name="Content Placeholder 5" descr="недићевци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143372" y="1142984"/>
            <a:ext cx="4714908" cy="5143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4500562" cy="869934"/>
          </a:xfrm>
        </p:spPr>
        <p:txBody>
          <a:bodyPr>
            <a:noAutofit/>
          </a:bodyPr>
          <a:lstStyle/>
          <a:p>
            <a:r>
              <a:rPr lang="sr-Cyrl-CS" sz="4000" dirty="0" smtClean="0">
                <a:solidFill>
                  <a:srgbClr val="FF0000"/>
                </a:solidFill>
              </a:rPr>
              <a:t>Димитрије Љотић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ljoti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857232"/>
            <a:ext cx="4500594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4143372" cy="54229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r-Cyrl-CS" sz="2400" b="1" dirty="0" smtClean="0"/>
              <a:t>Сарађивао је са Немцима</a:t>
            </a:r>
            <a:endParaRPr lang="en-US" sz="24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r-Cyrl-CS" sz="2400" b="1" dirty="0" smtClean="0"/>
              <a:t>Организовао Српски добровољачки корпус</a:t>
            </a:r>
            <a:endParaRPr lang="en-US" sz="24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r-Cyrl-CS" sz="2400" b="1" dirty="0" smtClean="0"/>
              <a:t>Борио се против четника и партизана</a:t>
            </a:r>
          </a:p>
          <a:p>
            <a:pPr>
              <a:lnSpc>
                <a:spcPct val="200000"/>
              </a:lnSpc>
            </a:pPr>
            <a:endParaRPr lang="sr-Cyrl-C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4143372" cy="1435100"/>
          </a:xfrm>
        </p:spPr>
        <p:txBody>
          <a:bodyPr>
            <a:noAutofit/>
          </a:bodyPr>
          <a:lstStyle/>
          <a:p>
            <a:pPr algn="ctr"/>
            <a:r>
              <a:rPr lang="sr-Cyrl-CS" sz="2800" dirty="0" smtClean="0">
                <a:solidFill>
                  <a:srgbClr val="FF0000"/>
                </a:solidFill>
              </a:rPr>
              <a:t>Коста Миловановић Пећанац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180px-Kosta_Milovanov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214290"/>
            <a:ext cx="4357718" cy="6000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4214810" cy="5422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sr-Cyrl-CS" sz="1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r-Cyrl-CS" sz="2800" b="1" dirty="0" smtClean="0"/>
              <a:t>Организовао четничке одреде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r-Cyrl-CS" sz="2800" b="1" dirty="0" smtClean="0"/>
              <a:t>Постављен од стране владе у избеглиштву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r-Cyrl-CS" sz="2800" b="1" dirty="0" smtClean="0"/>
              <a:t>Препустио своје одреде Недићу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62050"/>
          </a:xfrm>
        </p:spPr>
        <p:txBody>
          <a:bodyPr>
            <a:normAutofit/>
          </a:bodyPr>
          <a:lstStyle/>
          <a:p>
            <a:pPr algn="ctr"/>
            <a:r>
              <a:rPr lang="sr-Cyrl-CS" sz="5400" dirty="0" smtClean="0">
                <a:solidFill>
                  <a:srgbClr val="FF0000"/>
                </a:solidFill>
              </a:rPr>
              <a:t>Подела Југославије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endParaRPr lang="sr-Cyrl-CS" sz="1800" dirty="0" smtClean="0"/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Италија- Црна Гора, део хрватског Приморја и Далмација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Велика Албанија- Источни део Црне Горе, Косово и Метохија и западни део Македоније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Бугарска-већи део Македоније и југоисточна Србија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Мађарска- Бачка и Барања 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Словенија је подељена између Италије и Немачке</a:t>
            </a:r>
            <a:endParaRPr lang="sr-Cyrl-CS" sz="3200" b="1" dirty="0"/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Формирана нова држава НДХ- Хрватска, Босна и Херцеговина и Срем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800px-Western_Balkans_1942.2008_sr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501122" cy="62151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4000496" cy="1012810"/>
          </a:xfrm>
        </p:spPr>
        <p:txBody>
          <a:bodyPr>
            <a:noAutofit/>
          </a:bodyPr>
          <a:lstStyle/>
          <a:p>
            <a:pPr algn="ctr"/>
            <a:r>
              <a:rPr lang="sr-Cyrl-CS" sz="3200" dirty="0" smtClean="0">
                <a:solidFill>
                  <a:srgbClr val="FF0000"/>
                </a:solidFill>
              </a:rPr>
              <a:t>Независна држава Хрватска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214422"/>
            <a:ext cx="4000496" cy="54292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r-Cyrl-CS" sz="1800" dirty="0" smtClean="0"/>
          </a:p>
          <a:p>
            <a:pPr>
              <a:buFont typeface="Arial" pitchFamily="34" charset="0"/>
              <a:buChar char="•"/>
            </a:pPr>
            <a:endParaRPr lang="sr-Cyrl-CS" sz="1800" dirty="0" smtClean="0"/>
          </a:p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10. априла  проглашена је НДХ</a:t>
            </a:r>
          </a:p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На челу државе  Анте Павелић</a:t>
            </a:r>
          </a:p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Прогони и убијања Срба, Јевреја и Рома</a:t>
            </a:r>
          </a:p>
        </p:txBody>
      </p:sp>
      <p:pic>
        <p:nvPicPr>
          <p:cNvPr id="7" name="Content Placeholder 6" descr="ante_pavelic_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500042"/>
            <a:ext cx="4214841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869934"/>
          </a:xfrm>
        </p:spPr>
        <p:txBody>
          <a:bodyPr>
            <a:noAutofit/>
          </a:bodyPr>
          <a:lstStyle/>
          <a:p>
            <a:pPr algn="ctr"/>
            <a:r>
              <a:rPr lang="sr-Cyrl-CS" sz="3200" dirty="0" smtClean="0">
                <a:solidFill>
                  <a:srgbClr val="FF0000"/>
                </a:solidFill>
              </a:rPr>
              <a:t>Срби на Косову и Метохији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465513" cy="54229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endParaRPr lang="sr-Cyrl-CS" dirty="0" smtClean="0"/>
          </a:p>
          <a:p>
            <a:pPr>
              <a:buFont typeface="Arial" pitchFamily="34" charset="0"/>
              <a:buChar char="•"/>
            </a:pPr>
            <a:endParaRPr lang="sr-Cyrl-CS" sz="1800" dirty="0"/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Срби на територији Косова и Метохије убијани и протеривани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Насељавање  Албанаца на Косово и Метохију  </a:t>
            </a:r>
          </a:p>
          <a:p>
            <a:pPr>
              <a:buFont typeface="Wingdings" pitchFamily="2" charset="2"/>
              <a:buChar char="v"/>
            </a:pPr>
            <a:endParaRPr lang="sr-Cyrl-CS" sz="3200" b="1" dirty="0"/>
          </a:p>
          <a:p>
            <a:endParaRPr lang="sr-Cyrl-CS" dirty="0"/>
          </a:p>
          <a:p>
            <a:r>
              <a:rPr lang="sr-Cyrl-CS" dirty="0"/>
              <a:t> </a:t>
            </a:r>
            <a:endParaRPr lang="en-US" dirty="0"/>
          </a:p>
        </p:txBody>
      </p:sp>
      <p:pic>
        <p:nvPicPr>
          <p:cNvPr id="7" name="Content Placeholder 6" descr="манастир девич 1941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5" y="357166"/>
            <a:ext cx="5080000" cy="6000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Autofit/>
          </a:bodyPr>
          <a:lstStyle/>
          <a:p>
            <a:r>
              <a:rPr lang="sr-Cyrl-CS" sz="4400" dirty="0" smtClean="0">
                <a:solidFill>
                  <a:srgbClr val="FF0000"/>
                </a:solidFill>
              </a:rPr>
              <a:t>25. март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cvetkovic_ribentro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42852"/>
            <a:ext cx="5000660" cy="6429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5643578"/>
          </a:xfrm>
        </p:spPr>
        <p:txBody>
          <a:bodyPr>
            <a:noAutofit/>
          </a:bodyPr>
          <a:lstStyle/>
          <a:p>
            <a:endParaRPr lang="sr-Cyrl-CS" sz="1800" dirty="0" smtClean="0"/>
          </a:p>
          <a:p>
            <a:endParaRPr lang="sr-Cyrl-CS" sz="1800" dirty="0"/>
          </a:p>
          <a:p>
            <a:pPr>
              <a:buFont typeface="Arial" pitchFamily="34" charset="0"/>
              <a:buChar char="•"/>
            </a:pPr>
            <a:r>
              <a:rPr lang="sr-Cyrl-CS" sz="2800" b="1" dirty="0" smtClean="0"/>
              <a:t>Југословенска влада  двоуми се између Британије и сила Осовине</a:t>
            </a:r>
          </a:p>
          <a:p>
            <a:endParaRPr lang="sr-Cyrl-CS" sz="2800" b="1" dirty="0" smtClean="0"/>
          </a:p>
          <a:p>
            <a:endParaRPr lang="sr-Cyrl-CS" sz="2800" b="1" dirty="0" smtClean="0"/>
          </a:p>
          <a:p>
            <a:r>
              <a:rPr lang="sr-Cyrl-CS" sz="2800" b="1" dirty="0" smtClean="0"/>
              <a:t>25. марта Југославија приступила Тројном пакту</a:t>
            </a:r>
          </a:p>
          <a:p>
            <a:endParaRPr lang="sr-Cyrl-C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Ванредно издање “Политике” од 25. марта 1941. године</a:t>
            </a:r>
            <a:endParaRPr lang="en-US" b="1" dirty="0"/>
          </a:p>
        </p:txBody>
      </p:sp>
      <p:pic>
        <p:nvPicPr>
          <p:cNvPr id="4" name="Content Placeholder 3" descr="politi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358246" cy="50006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Autofit/>
          </a:bodyPr>
          <a:lstStyle/>
          <a:p>
            <a:r>
              <a:rPr lang="sr-Cyrl-CS" sz="4400" dirty="0" smtClean="0">
                <a:solidFill>
                  <a:srgbClr val="FF0000"/>
                </a:solidFill>
              </a:rPr>
              <a:t>27. март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58" y="1357298"/>
            <a:ext cx="3008313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27. марта демонстрације у Београду</a:t>
            </a:r>
          </a:p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Свргнуто намесништво</a:t>
            </a:r>
          </a:p>
          <a:p>
            <a:pPr>
              <a:buFont typeface="Wingdings" pitchFamily="2" charset="2"/>
              <a:buChar char="v"/>
            </a:pPr>
            <a:r>
              <a:rPr lang="sr-Cyrl-CS" sz="3600" b="1" dirty="0" smtClean="0"/>
              <a:t>Краљ Петар </a:t>
            </a:r>
            <a:r>
              <a:rPr lang="sr-Latn-CS" sz="3600" b="1" dirty="0" smtClean="0"/>
              <a:t>II</a:t>
            </a:r>
            <a:r>
              <a:rPr lang="sr-Cyrl-CS" sz="3600" b="1" dirty="0" smtClean="0"/>
              <a:t> проглашен пунолетним</a:t>
            </a:r>
          </a:p>
          <a:p>
            <a:pPr>
              <a:buFont typeface="Arial" pitchFamily="34" charset="0"/>
              <a:buChar char="•"/>
            </a:pPr>
            <a:endParaRPr lang="sr-Cyrl-CS" sz="3200" b="1" dirty="0" smtClean="0"/>
          </a:p>
          <a:p>
            <a:pPr>
              <a:buFont typeface="Arial" pitchFamily="34" charset="0"/>
              <a:buChar char="•"/>
            </a:pPr>
            <a:endParaRPr lang="sr-Cyrl-CS" sz="1800" b="1" dirty="0" smtClean="0"/>
          </a:p>
          <a:p>
            <a:pPr>
              <a:buFont typeface="Arial" pitchFamily="34" charset="0"/>
              <a:buChar char="•"/>
            </a:pPr>
            <a:endParaRPr lang="sr-Cyrl-CS" dirty="0"/>
          </a:p>
          <a:p>
            <a:pPr>
              <a:buFont typeface="Arial" pitchFamily="34" charset="0"/>
              <a:buChar char="•"/>
            </a:pPr>
            <a:endParaRPr lang="sr-Cyrl-CS" dirty="0" smtClean="0"/>
          </a:p>
          <a:p>
            <a:endParaRPr lang="sr-Cyrl-CS" dirty="0"/>
          </a:p>
          <a:p>
            <a:endParaRPr lang="sr-Cyrl-CS" dirty="0"/>
          </a:p>
        </p:txBody>
      </p:sp>
      <p:pic>
        <p:nvPicPr>
          <p:cNvPr id="7" name="Content Placeholder 6" descr="27_mart_1941_beograd_ten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071546"/>
            <a:ext cx="4429156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pPr eaLnBrk="1" hangingPunct="1"/>
            <a:r>
              <a:rPr lang="sr-Cyrl-CS" sz="4000" b="1" smtClean="0">
                <a:latin typeface="Times New Roman" pitchFamily="18" charset="0"/>
                <a:cs typeface="Times New Roman" pitchFamily="18" charset="0"/>
              </a:rPr>
              <a:t>Демонстрације 27. марта 1941. год.</a:t>
            </a:r>
            <a:endParaRPr lang="en-US" sz="4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Content Placeholder 7" descr="demonstracij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143000"/>
            <a:ext cx="4714875" cy="45720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00625" y="1143000"/>
            <a:ext cx="4143375" cy="4525963"/>
          </a:xfrm>
        </p:spPr>
        <p:txBody>
          <a:bodyPr/>
          <a:lstStyle/>
          <a:p>
            <a:pPr eaLnBrk="1" hangingPunct="1"/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Државни удар - краљ Петар </a:t>
            </a:r>
            <a:r>
              <a:rPr lang="sr-Latn-CS" sz="3000" b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 проглашен пунолетним</a:t>
            </a:r>
          </a:p>
          <a:p>
            <a:pPr eaLnBrk="1" hangingPunct="1"/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Влада генерал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 Душан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 Симовић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14313" y="5786438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2400" b="1">
                <a:latin typeface="Times New Roman" pitchFamily="18" charset="0"/>
                <a:cs typeface="Times New Roman" pitchFamily="18" charset="0"/>
              </a:rPr>
              <a:t>Демонстрације 27. марта у Београду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084248"/>
          </a:xfrm>
        </p:spPr>
        <p:txBody>
          <a:bodyPr>
            <a:noAutofit/>
          </a:bodyPr>
          <a:lstStyle/>
          <a:p>
            <a:pPr algn="ctr"/>
            <a:r>
              <a:rPr lang="sr-Cyrl-CS" sz="2800" dirty="0" smtClean="0">
                <a:solidFill>
                  <a:srgbClr val="FF0000"/>
                </a:solidFill>
              </a:rPr>
              <a:t>Априлски рат</a:t>
            </a:r>
            <a:br>
              <a:rPr lang="sr-Cyrl-CS" sz="2800" dirty="0" smtClean="0">
                <a:solidFill>
                  <a:srgbClr val="FF0000"/>
                </a:solidFill>
              </a:rPr>
            </a:br>
            <a:r>
              <a:rPr lang="sr-Cyrl-CS" sz="2800" dirty="0" smtClean="0">
                <a:solidFill>
                  <a:srgbClr val="FF0000"/>
                </a:solidFill>
              </a:rPr>
              <a:t>06-17. априла 1941.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28736"/>
            <a:ext cx="3714744" cy="5214974"/>
          </a:xfrm>
        </p:spPr>
        <p:txBody>
          <a:bodyPr>
            <a:normAutofit/>
          </a:bodyPr>
          <a:lstStyle/>
          <a:p>
            <a:endParaRPr lang="sr-Cyrl-CS" sz="1800" dirty="0"/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6. априла бомбардован је Београд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Краљ и влада беже у Лондон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Југославија капитулирала 17. априла </a:t>
            </a:r>
            <a:endParaRPr lang="en-US" sz="3200" b="1" dirty="0"/>
          </a:p>
        </p:txBody>
      </p:sp>
      <p:pic>
        <p:nvPicPr>
          <p:cNvPr id="7" name="Content Placeholder 6" descr="beograd posle bombardovan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4" y="0"/>
            <a:ext cx="5299075" cy="6715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Априлски Рат (6 – 17.април 1941. год.)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Content Placeholder 4" descr="Invasion_of_Yugoslavia_lines_of_attack_Why_We_Fight_no._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071563"/>
            <a:ext cx="4572000" cy="5000625"/>
          </a:xfrm>
        </p:spPr>
      </p:pic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071563"/>
            <a:ext cx="4352925" cy="5114925"/>
          </a:xfrm>
        </p:spPr>
        <p:txBody>
          <a:bodyPr/>
          <a:lstStyle/>
          <a:p>
            <a:pPr eaLnBrk="1" hangingPunct="1"/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6. април 1941. год. -  напад на Југославију</a:t>
            </a:r>
          </a:p>
          <a:p>
            <a:pPr eaLnBrk="1" hangingPunct="1"/>
            <a:r>
              <a:rPr lang="sr-Cyrl-CS" sz="3000" b="1" smtClean="0">
                <a:latin typeface="Times New Roman" pitchFamily="18" charset="0"/>
                <a:cs typeface="Times New Roman" pitchFamily="18" charset="0"/>
              </a:rPr>
              <a:t>12. април 1941. год – заузет Београд</a:t>
            </a:r>
          </a:p>
          <a:p>
            <a:pPr eaLnBrk="1" hangingPunct="1">
              <a:buFont typeface="Arial" charset="0"/>
              <a:buNone/>
            </a:pPr>
            <a:endParaRPr lang="sr-Cyrl-CS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osteceni jugosl ten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4000528" cy="5715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nemci u bgu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571480"/>
            <a:ext cx="3929090" cy="564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4000496" cy="1084248"/>
          </a:xfrm>
        </p:spPr>
        <p:txBody>
          <a:bodyPr>
            <a:noAutofit/>
          </a:bodyPr>
          <a:lstStyle/>
          <a:p>
            <a:pPr algn="ctr"/>
            <a:r>
              <a:rPr lang="sr-Cyrl-CS" sz="3200" dirty="0" smtClean="0">
                <a:solidFill>
                  <a:srgbClr val="FF0000"/>
                </a:solidFill>
              </a:rPr>
              <a:t>Окупациони режим у Србији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Untitled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500042"/>
            <a:ext cx="4162845" cy="5715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4071934" cy="5422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У Србији непосредна немачка власт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Немци образовали нову владу- Владу народног спаса</a:t>
            </a:r>
          </a:p>
          <a:p>
            <a:pPr>
              <a:buFont typeface="Wingdings" pitchFamily="2" charset="2"/>
              <a:buChar char="v"/>
            </a:pPr>
            <a:r>
              <a:rPr lang="sr-Cyrl-CS" sz="3200" b="1" dirty="0" smtClean="0"/>
              <a:t>На челу владе генерал Милан Недић</a:t>
            </a:r>
          </a:p>
          <a:p>
            <a:pPr>
              <a:buFont typeface="Wingdings" pitchFamily="2" charset="2"/>
              <a:buChar char="v"/>
            </a:pPr>
            <a:endParaRPr lang="sr-Cyrl-C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281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ВОЈНИ ПОРАЗ ЈУГОСЛАВИЈЕ</vt:lpstr>
      <vt:lpstr>25. март</vt:lpstr>
      <vt:lpstr>Ванредно издање “Политике” од 25. марта 1941. године</vt:lpstr>
      <vt:lpstr>27. март</vt:lpstr>
      <vt:lpstr>Демонстрације 27. марта 1941. год.</vt:lpstr>
      <vt:lpstr>Априлски рат 06-17. априла 1941. </vt:lpstr>
      <vt:lpstr>Априлски Рат (6 – 17.април 1941. год.)</vt:lpstr>
      <vt:lpstr>Slide 8</vt:lpstr>
      <vt:lpstr>Окупациони режим у Србији</vt:lpstr>
      <vt:lpstr>Slide 10</vt:lpstr>
      <vt:lpstr>Димитрије Љотић</vt:lpstr>
      <vt:lpstr>Коста Миловановић Пећанац </vt:lpstr>
      <vt:lpstr>Подела Југославије</vt:lpstr>
      <vt:lpstr>Slide 14</vt:lpstr>
      <vt:lpstr>Независна држава Хрватска</vt:lpstr>
      <vt:lpstr>Срби на Косову и Метохији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ВОЈНИ ПОРАЗ ЈУГОСЛАВИЈЕ</dc:title>
  <dc:creator>toshiba</dc:creator>
  <cp:lastModifiedBy>faXcooL</cp:lastModifiedBy>
  <cp:revision>50</cp:revision>
  <dcterms:created xsi:type="dcterms:W3CDTF">2010-04-13T20:28:22Z</dcterms:created>
  <dcterms:modified xsi:type="dcterms:W3CDTF">2015-05-03T20:08:04Z</dcterms:modified>
</cp:coreProperties>
</file>