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51" d="100"/>
          <a:sy n="51" d="100"/>
        </p:scale>
        <p:origin x="1382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2F13-39F9-46B1-A23B-DD0305EEE20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CE11-C483-4231-9858-25592086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0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2F13-39F9-46B1-A23B-DD0305EEE20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CE11-C483-4231-9858-25592086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0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2F13-39F9-46B1-A23B-DD0305EEE20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CE11-C483-4231-9858-25592086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9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2F13-39F9-46B1-A23B-DD0305EEE20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CE11-C483-4231-9858-25592086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2F13-39F9-46B1-A23B-DD0305EEE20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CE11-C483-4231-9858-25592086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9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2F13-39F9-46B1-A23B-DD0305EEE20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CE11-C483-4231-9858-25592086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2F13-39F9-46B1-A23B-DD0305EEE20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CE11-C483-4231-9858-25592086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0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2F13-39F9-46B1-A23B-DD0305EEE20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CE11-C483-4231-9858-25592086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1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2F13-39F9-46B1-A23B-DD0305EEE20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CE11-C483-4231-9858-25592086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8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2F13-39F9-46B1-A23B-DD0305EEE20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CE11-C483-4231-9858-25592086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2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2F13-39F9-46B1-A23B-DD0305EEE20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CE11-C483-4231-9858-25592086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7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52F13-39F9-46B1-A23B-DD0305EEE20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5CE11-C483-4231-9858-25592086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0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93345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sr-Cyrl-R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Множење разломака у количничком запису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858000" cy="3962400"/>
          </a:xfrm>
        </p:spPr>
        <p:txBody>
          <a:bodyPr>
            <a:normAutofit/>
          </a:bodyPr>
          <a:lstStyle/>
          <a:p>
            <a:pPr algn="just"/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Нисте знали да ликовно може да нам помогне да научимо математику? Добро, морали смо ипак  да знамо математику пре помоћи из ликовног.</a:t>
            </a:r>
          </a:p>
          <a:p>
            <a:pPr algn="just"/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А у чему нам је помогло ликовно? Па на пример да  се  мешањем плаве и жуте боје добија ...? </a:t>
            </a:r>
          </a:p>
          <a:p>
            <a:pPr algn="just"/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Да наравно, зелена.</a:t>
            </a:r>
          </a:p>
          <a:p>
            <a:pPr algn="just"/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Ваш први задатак је да нацртате један правоугаоник и да обојите његове две трећине жутом бојом, тако да подела буде вертикална, а затим да нацртамо исти правоугаоник на коме ћемо обојити његове три четвртине  плавом бојом користећи хоризонталну поделу.  Треба ли помоћ? Хајде да видимо заједно како то изгледа!!!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094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063597"/>
              </p:ext>
            </p:extLst>
          </p:nvPr>
        </p:nvGraphicFramePr>
        <p:xfrm>
          <a:off x="990600" y="914400"/>
          <a:ext cx="925830" cy="1134745"/>
        </p:xfrm>
        <a:graphic>
          <a:graphicData uri="http://schemas.openxmlformats.org/drawingml/2006/table">
            <a:tbl>
              <a:tblPr firstRow="1" firstCol="1" bandRow="1"/>
              <a:tblGrid>
                <a:gridCol w="32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347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en-US" sz="110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en-US" sz="110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en-US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108450" y="32956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85950" algn="l"/>
              </a:tabLst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149503"/>
              </p:ext>
            </p:extLst>
          </p:nvPr>
        </p:nvGraphicFramePr>
        <p:xfrm>
          <a:off x="4572000" y="1066800"/>
          <a:ext cx="1554480" cy="1117600"/>
        </p:xfrm>
        <a:graphic>
          <a:graphicData uri="http://schemas.openxmlformats.org/drawingml/2006/table">
            <a:tbl>
              <a:tblPr firstRow="1" firstCol="1" bandRow="1"/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077803"/>
              </p:ext>
            </p:extLst>
          </p:nvPr>
        </p:nvGraphicFramePr>
        <p:xfrm>
          <a:off x="3161633" y="2738755"/>
          <a:ext cx="982980" cy="1113790"/>
        </p:xfrm>
        <a:graphic>
          <a:graphicData uri="http://schemas.openxmlformats.org/drawingml/2006/table">
            <a:tbl>
              <a:tblPr firstRow="1" firstCol="1" bandRow="1"/>
              <a:tblGrid>
                <a:gridCol w="354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3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066800" y="4953000"/>
                <a:ext cx="6172200" cy="21247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sr-Cyrl-RS" dirty="0">
                    <a:latin typeface="Times New Roman" pitchFamily="18" charset="0"/>
                    <a:cs typeface="Times New Roman" pitchFamily="18" charset="0"/>
                  </a:rPr>
                  <a:t>Шта смо добили као решење? 6 зелених поља, од укупно 12. Хајде да запишемо математички: </a:t>
                </a:r>
              </a:p>
              <a:p>
                <a:pPr algn="just"/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sz="2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sr-Cyrl-RS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sr-Cyrl-RS" dirty="0"/>
                  <a:t> </a:t>
                </a:r>
                <a:r>
                  <a:rPr lang="sr-Cyrl-RS" sz="2800" dirty="0"/>
                  <a:t>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sz="28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sr-Cyrl-RS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sr-Cyrl-RS" dirty="0"/>
                  <a:t>  </a:t>
                </a:r>
                <a:r>
                  <a:rPr lang="en-US" dirty="0"/>
                  <a:t>= 	</a:t>
                </a:r>
                <a:r>
                  <a:rPr lang="sr-Cyrl-RS" sz="28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sr-Cyrl-RS" dirty="0">
                    <a:solidFill>
                      <a:prstClr val="black"/>
                    </a:solidFill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	</a:t>
                </a:r>
              </a:p>
              <a:p>
                <a:r>
                  <a:rPr lang="en-US" dirty="0"/>
                  <a:t>		</a:t>
                </a:r>
              </a:p>
              <a:p>
                <a:r>
                  <a:rPr lang="en-US" dirty="0"/>
                  <a:t>		</a:t>
                </a:r>
              </a:p>
              <a:p>
                <a:r>
                  <a:rPr lang="en-US" dirty="0"/>
                  <a:t>		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953000"/>
                <a:ext cx="6172200" cy="2124749"/>
              </a:xfrm>
              <a:prstGeom prst="rect">
                <a:avLst/>
              </a:prstGeom>
              <a:blipFill rotWithShape="1">
                <a:blip r:embed="rId2"/>
                <a:stretch>
                  <a:fillRect l="-790" t="-1437" r="-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4494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3095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А сада још једна помоћ... Немојте да се мучите!!! Код множења разломака, пре него што помножимо бројиоце, односно имениоце, можемо их скратити унакрсно. Ево  примера:</a:t>
            </a:r>
            <a:br>
              <a:rPr lang="sr-Cyrl-RS" sz="1800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sr-Cyrl-R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21</m:t>
                        </m:r>
                      </m:den>
                    </m:f>
                  </m:oMath>
                </a14:m>
                <a:r>
                  <a:rPr lang="sr-Cyrl-R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Cyrl-RS" i="1" dirty="0" smtClean="0">
                        <a:solidFill>
                          <a:srgbClr val="FF0000"/>
                        </a:solidFill>
                        <a:latin typeface="Cambria Math"/>
                      </a:rPr>
                      <m:t>·</m:t>
                    </m:r>
                  </m:oMath>
                </a14:m>
                <a:r>
                  <a:rPr lang="sr-Cyrl-R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sr-Cyrl-RS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30</m:t>
                        </m:r>
                      </m:den>
                    </m:f>
                  </m:oMath>
                </a14:m>
                <a:r>
                  <a:rPr lang="sr-Cyrl-R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105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630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, </a:t>
                </a:r>
                <a:r>
                  <a:rPr lang="sr-Cyrl-RS" sz="2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а ево лакшег начина:</a:t>
                </a:r>
              </a:p>
              <a:p>
                <a:pPr marL="0" indent="0">
                  <a:buNone/>
                </a:pPr>
                <a:endParaRPr lang="sr-Cyrl-RS" sz="2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sr-Cyrl-RS" i="1" dirty="0">
                  <a:solidFill>
                    <a:srgbClr val="FF000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sr-Cyrl-R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21</m:t>
                        </m:r>
                      </m:den>
                    </m:f>
                  </m:oMath>
                </a14:m>
                <a:r>
                  <a:rPr lang="sr-Cyrl-R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Cyrl-RS" i="1" dirty="0">
                        <a:solidFill>
                          <a:srgbClr val="FF0000"/>
                        </a:solidFill>
                        <a:latin typeface="Cambria Math"/>
                      </a:rPr>
                      <m:t>·</m:t>
                    </m:r>
                  </m:oMath>
                </a14:m>
                <a:r>
                  <a:rPr lang="sr-Cyrl-R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sr-Cyrl-R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30</m:t>
                        </m:r>
                      </m:den>
                    </m:f>
                  </m:oMath>
                </a14:m>
                <a:r>
                  <a:rPr lang="sr-Cyrl-R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sr-Cyrl-R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Cyrl-RS" i="1" dirty="0">
                        <a:solidFill>
                          <a:srgbClr val="FF0000"/>
                        </a:solidFill>
                        <a:latin typeface="Cambria Math"/>
                      </a:rPr>
                      <m:t>·</m:t>
                    </m:r>
                  </m:oMath>
                </a14:m>
                <a:r>
                  <a:rPr lang="sr-Cyrl-R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sr-Cyrl-R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 </a:t>
                </a:r>
                <a:r>
                  <a:rPr lang="en-US" sz="1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sr-Cyrl-RS" sz="1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sr-Cyrl-RS" sz="1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Дакле, скратили смо 15 и 30 са 15 и добили бројеве 1 и 2.  То смо урадили и са бројевима 7 и 21 са 7 и добили решења 1 и 3. Сада је много лакше множити. Ово примењујете само код бројева који могу да се скрате!!!</a:t>
                </a:r>
                <a:endParaRPr lang="en-US" dirty="0"/>
              </a:p>
              <a:p>
                <a:pPr marL="0" indent="0">
                  <a:buNone/>
                </a:pPr>
                <a:endParaRPr lang="en-US" sz="1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48" t="-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533400" y="34290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19200" y="39624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219200" y="34290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33400" y="39624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88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Домаћи задатак</a:t>
            </a:r>
            <a:br>
              <a:rPr lang="sr-Cyrl-RS" sz="2000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(да видимо шта сте научили)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Збирка (страна 120. и 121.), следећи задаци: </a:t>
            </a:r>
          </a:p>
          <a:p>
            <a:pPr algn="ctr"/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784</a:t>
            </a:r>
          </a:p>
          <a:p>
            <a:pPr algn="ctr"/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785</a:t>
            </a:r>
          </a:p>
          <a:p>
            <a:pPr algn="ctr"/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786</a:t>
            </a:r>
          </a:p>
          <a:p>
            <a:pPr algn="ctr"/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787</a:t>
            </a:r>
          </a:p>
          <a:p>
            <a:pPr marL="0" indent="0" algn="just">
              <a:buNone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27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292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 Math</vt:lpstr>
      <vt:lpstr>Times New Roman</vt:lpstr>
      <vt:lpstr>Office Theme</vt:lpstr>
      <vt:lpstr>Множење разломака у количничком запису</vt:lpstr>
      <vt:lpstr>PowerPoint Presentation</vt:lpstr>
      <vt:lpstr>PowerPoint Presentation</vt:lpstr>
      <vt:lpstr>А сада још једна помоћ... Немојте да се мучите!!! Код множења разломака, пре него што помножимо бројиоце, односно имениоце, можемо их скратити унакрсно. Ево  примера:  </vt:lpstr>
      <vt:lpstr>Домаћи задатак (да видимо шта сте научили)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разломака у количничком запису</dc:title>
  <dc:creator>Windows User</dc:creator>
  <cp:lastModifiedBy>KORISNIK</cp:lastModifiedBy>
  <cp:revision>12</cp:revision>
  <dcterms:created xsi:type="dcterms:W3CDTF">2020-03-23T17:01:53Z</dcterms:created>
  <dcterms:modified xsi:type="dcterms:W3CDTF">2020-03-24T10:00:00Z</dcterms:modified>
</cp:coreProperties>
</file>