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6D329CC-119F-4B1A-8A7B-F982AC04B1D0}" type="datetimeFigureOut">
              <a:rPr lang="sr-Latn-RS" smtClean="0"/>
              <a:t>17.3.2020</a:t>
            </a:fld>
            <a:endParaRPr lang="sr-Latn-R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FB4E169-77DF-4523-A8B5-17047262DCBB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329CC-119F-4B1A-8A7B-F982AC04B1D0}" type="datetimeFigureOut">
              <a:rPr lang="sr-Latn-RS" smtClean="0"/>
              <a:t>17.3.2020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4E169-77DF-4523-A8B5-17047262DCBB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6D329CC-119F-4B1A-8A7B-F982AC04B1D0}" type="datetimeFigureOut">
              <a:rPr lang="sr-Latn-RS" smtClean="0"/>
              <a:t>17.3.2020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FB4E169-77DF-4523-A8B5-17047262DCBB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329CC-119F-4B1A-8A7B-F982AC04B1D0}" type="datetimeFigureOut">
              <a:rPr lang="sr-Latn-RS" smtClean="0"/>
              <a:t>17.3.2020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4E169-77DF-4523-A8B5-17047262DCBB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D329CC-119F-4B1A-8A7B-F982AC04B1D0}" type="datetimeFigureOut">
              <a:rPr lang="sr-Latn-RS" smtClean="0"/>
              <a:t>17.3.2020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FB4E169-77DF-4523-A8B5-17047262DCBB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329CC-119F-4B1A-8A7B-F982AC04B1D0}" type="datetimeFigureOut">
              <a:rPr lang="sr-Latn-RS" smtClean="0"/>
              <a:t>17.3.2020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4E169-77DF-4523-A8B5-17047262DCBB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329CC-119F-4B1A-8A7B-F982AC04B1D0}" type="datetimeFigureOut">
              <a:rPr lang="sr-Latn-RS" smtClean="0"/>
              <a:t>17.3.2020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4E169-77DF-4523-A8B5-17047262DCBB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329CC-119F-4B1A-8A7B-F982AC04B1D0}" type="datetimeFigureOut">
              <a:rPr lang="sr-Latn-RS" smtClean="0"/>
              <a:t>17.3.2020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4E169-77DF-4523-A8B5-17047262DCBB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D329CC-119F-4B1A-8A7B-F982AC04B1D0}" type="datetimeFigureOut">
              <a:rPr lang="sr-Latn-RS" smtClean="0"/>
              <a:t>17.3.2020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4E169-77DF-4523-A8B5-17047262DCBB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329CC-119F-4B1A-8A7B-F982AC04B1D0}" type="datetimeFigureOut">
              <a:rPr lang="sr-Latn-RS" smtClean="0"/>
              <a:t>17.3.2020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4E169-77DF-4523-A8B5-17047262DCBB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D329CC-119F-4B1A-8A7B-F982AC04B1D0}" type="datetimeFigureOut">
              <a:rPr lang="sr-Latn-RS" smtClean="0"/>
              <a:t>17.3.2020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B4E169-77DF-4523-A8B5-17047262DCBB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6D329CC-119F-4B1A-8A7B-F982AC04B1D0}" type="datetimeFigureOut">
              <a:rPr lang="sr-Latn-RS" smtClean="0"/>
              <a:t>17.3.2020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FB4E169-77DF-4523-A8B5-17047262DCBB}" type="slidenum">
              <a:rPr lang="sr-Latn-RS" smtClean="0"/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ИМПЕРФЕКАТ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ПРЕЂАШЊЕ НЕСВРШЕНО ВРЕМЕ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714359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Имперфекат помоћних глагола </a:t>
            </a:r>
            <a:r>
              <a:rPr lang="sr-Cyrl-RS" dirty="0" smtClean="0">
                <a:solidFill>
                  <a:schemeClr val="bg2">
                    <a:lumMod val="25000"/>
                  </a:schemeClr>
                </a:solidFill>
              </a:rPr>
              <a:t>бити и хтети</a:t>
            </a:r>
            <a:endParaRPr lang="sr-Latn-R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БИТИ</a:t>
            </a:r>
          </a:p>
          <a:p>
            <a:r>
              <a:rPr lang="sr-Cyrl-RS" dirty="0"/>
              <a:t>ј</a:t>
            </a:r>
            <a:r>
              <a:rPr lang="sr-Cyrl-RS" dirty="0" smtClean="0"/>
              <a:t>еднина                        множина</a:t>
            </a:r>
          </a:p>
          <a:p>
            <a:r>
              <a:rPr lang="sr-Cyrl-RS" dirty="0" smtClean="0"/>
              <a:t>1. бејах/бех                бејасмо/бесмо</a:t>
            </a:r>
          </a:p>
          <a:p>
            <a:r>
              <a:rPr lang="sr-Cyrl-RS" dirty="0" smtClean="0"/>
              <a:t>2. бејаше/беше           бејасте/бесте</a:t>
            </a:r>
          </a:p>
          <a:p>
            <a:r>
              <a:rPr lang="sr-Cyrl-RS" dirty="0" smtClean="0"/>
              <a:t>3. бејаше/беше           бејаху/беху</a:t>
            </a:r>
          </a:p>
          <a:p>
            <a:r>
              <a:rPr lang="sr-Cyrl-RS" dirty="0" smtClean="0"/>
              <a:t>ХТЕТИ</a:t>
            </a:r>
          </a:p>
          <a:p>
            <a:r>
              <a:rPr lang="sr-Cyrl-RS" dirty="0"/>
              <a:t>једнина                        множина</a:t>
            </a:r>
          </a:p>
          <a:p>
            <a:r>
              <a:rPr lang="sr-Cyrl-RS" dirty="0"/>
              <a:t>1. </a:t>
            </a:r>
            <a:r>
              <a:rPr lang="sr-Cyrl-RS" dirty="0" smtClean="0"/>
              <a:t>хоћах                        хоћасмо</a:t>
            </a:r>
            <a:endParaRPr lang="sr-Cyrl-RS" dirty="0"/>
          </a:p>
          <a:p>
            <a:r>
              <a:rPr lang="sr-Cyrl-RS" dirty="0"/>
              <a:t>2. </a:t>
            </a:r>
            <a:r>
              <a:rPr lang="sr-Cyrl-RS" dirty="0" smtClean="0"/>
              <a:t>хоћаше                      хоћасте</a:t>
            </a:r>
            <a:endParaRPr lang="sr-Cyrl-RS" dirty="0"/>
          </a:p>
          <a:p>
            <a:r>
              <a:rPr lang="sr-Cyrl-RS" dirty="0"/>
              <a:t>3. </a:t>
            </a:r>
            <a:r>
              <a:rPr lang="sr-Cyrl-RS" dirty="0" smtClean="0"/>
              <a:t>хоћаше                      хоћаху</a:t>
            </a:r>
            <a:endParaRPr lang="sr-Cyrl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70384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Разликуј аорист од имперфекта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Аорист глагола </a:t>
            </a:r>
            <a:r>
              <a:rPr lang="sr-Cyrl-RS" u="sng" dirty="0" smtClean="0"/>
              <a:t>запливати</a:t>
            </a:r>
            <a:r>
              <a:rPr lang="sr-Cyrl-RS" dirty="0" smtClean="0"/>
              <a:t> (свршен глагол)</a:t>
            </a:r>
            <a:endParaRPr lang="sr-Cyrl-RS" dirty="0"/>
          </a:p>
          <a:p>
            <a:r>
              <a:rPr lang="sr-Cyrl-RS" dirty="0"/>
              <a:t>једнина                        множина</a:t>
            </a:r>
          </a:p>
          <a:p>
            <a:r>
              <a:rPr lang="sr-Cyrl-RS" dirty="0"/>
              <a:t>1. </a:t>
            </a:r>
            <a:r>
              <a:rPr lang="sr-Cyrl-RS" dirty="0" smtClean="0"/>
              <a:t>запливах                запливасмо</a:t>
            </a:r>
            <a:endParaRPr lang="sr-Cyrl-RS" dirty="0"/>
          </a:p>
          <a:p>
            <a:r>
              <a:rPr lang="sr-Cyrl-RS" dirty="0"/>
              <a:t>2. </a:t>
            </a:r>
            <a:r>
              <a:rPr lang="sr-Cyrl-RS" dirty="0" smtClean="0"/>
              <a:t>заплива                  запливасте</a:t>
            </a:r>
            <a:endParaRPr lang="sr-Cyrl-RS" dirty="0"/>
          </a:p>
          <a:p>
            <a:r>
              <a:rPr lang="sr-Cyrl-RS" dirty="0"/>
              <a:t>3. </a:t>
            </a:r>
            <a:r>
              <a:rPr lang="sr-Cyrl-RS" dirty="0" smtClean="0"/>
              <a:t>заплива                  запливаше</a:t>
            </a:r>
            <a:endParaRPr lang="sr-Cyrl-RS" dirty="0"/>
          </a:p>
          <a:p>
            <a:r>
              <a:rPr lang="sr-Cyrl-RS" dirty="0" smtClean="0"/>
              <a:t>Имперфекат глагола </a:t>
            </a:r>
            <a:r>
              <a:rPr lang="sr-Cyrl-RS" u="sng" dirty="0" smtClean="0"/>
              <a:t>пливати </a:t>
            </a:r>
            <a:r>
              <a:rPr lang="sr-Cyrl-RS" dirty="0" smtClean="0"/>
              <a:t>(несвршен глагол)</a:t>
            </a:r>
            <a:endParaRPr lang="sr-Cyrl-RS" u="sng" dirty="0"/>
          </a:p>
          <a:p>
            <a:r>
              <a:rPr lang="sr-Cyrl-RS" dirty="0"/>
              <a:t>једнина                        множина</a:t>
            </a:r>
          </a:p>
          <a:p>
            <a:r>
              <a:rPr lang="sr-Cyrl-RS" dirty="0"/>
              <a:t>1. </a:t>
            </a:r>
            <a:r>
              <a:rPr lang="sr-Cyrl-RS" dirty="0" smtClean="0"/>
              <a:t>пливах                       пливасмо</a:t>
            </a:r>
            <a:endParaRPr lang="sr-Cyrl-RS" dirty="0"/>
          </a:p>
          <a:p>
            <a:r>
              <a:rPr lang="sr-Cyrl-RS" dirty="0"/>
              <a:t>2. </a:t>
            </a:r>
            <a:r>
              <a:rPr lang="sr-Cyrl-RS" dirty="0" smtClean="0"/>
              <a:t>пливаше                     пливасте</a:t>
            </a:r>
            <a:endParaRPr lang="sr-Cyrl-RS" dirty="0"/>
          </a:p>
          <a:p>
            <a:r>
              <a:rPr lang="sr-Cyrl-RS" dirty="0"/>
              <a:t>3. </a:t>
            </a:r>
            <a:r>
              <a:rPr lang="sr-Cyrl-RS" dirty="0" smtClean="0"/>
              <a:t>пливаше                     пливаху</a:t>
            </a:r>
            <a:endParaRPr lang="sr-Cyrl-RS" dirty="0"/>
          </a:p>
          <a:p>
            <a:endParaRPr lang="sr-Latn-RS" dirty="0"/>
          </a:p>
          <a:p>
            <a:endParaRPr lang="sr-Cyrl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36727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имперфекат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Напиши облике имперфекта:</a:t>
            </a:r>
          </a:p>
          <a:p>
            <a:r>
              <a:rPr lang="sr-Cyrl-RS" dirty="0" smtClean="0"/>
              <a:t>3. л. мн. глагола </a:t>
            </a:r>
            <a:r>
              <a:rPr lang="sr-Cyrl-RS" b="1" dirty="0" smtClean="0"/>
              <a:t>држати – </a:t>
            </a:r>
          </a:p>
          <a:p>
            <a:r>
              <a:rPr lang="sr-Cyrl-RS" dirty="0" smtClean="0"/>
              <a:t>2. л. јд. глагола </a:t>
            </a:r>
            <a:r>
              <a:rPr lang="sr-Cyrl-RS" b="1" dirty="0" smtClean="0"/>
              <a:t>возити –</a:t>
            </a:r>
            <a:r>
              <a:rPr lang="sr-Cyrl-RS" dirty="0" smtClean="0"/>
              <a:t> </a:t>
            </a:r>
          </a:p>
          <a:p>
            <a:r>
              <a:rPr lang="sr-Cyrl-RS" dirty="0" smtClean="0"/>
              <a:t>1. л. мн. глагола </a:t>
            </a:r>
            <a:r>
              <a:rPr lang="sr-Cyrl-RS" b="1" dirty="0" smtClean="0"/>
              <a:t>градити -</a:t>
            </a:r>
          </a:p>
          <a:p>
            <a:r>
              <a:rPr lang="sr-Cyrl-RS" dirty="0" smtClean="0"/>
              <a:t>1. л. јд. глагола </a:t>
            </a:r>
            <a:r>
              <a:rPr lang="sr-Cyrl-RS" b="1" dirty="0" smtClean="0"/>
              <a:t>јести -</a:t>
            </a:r>
          </a:p>
          <a:p>
            <a:endParaRPr lang="sr-Cyrl-RS" dirty="0" smtClean="0"/>
          </a:p>
          <a:p>
            <a:endParaRPr lang="sr-Latn-RS" b="1" dirty="0"/>
          </a:p>
        </p:txBody>
      </p:sp>
    </p:spTree>
    <p:extLst>
      <p:ext uri="{BB962C8B-B14F-4D97-AF65-F5344CB8AC3E}">
        <p14:creationId xmlns:p14="http://schemas.microsoft.com/office/powerpoint/2010/main" val="3850392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имперфекат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000" dirty="0"/>
              <a:t>Онај у фесу — Благоје казанџија — цео дан нестрпљиво </a:t>
            </a:r>
            <a:r>
              <a:rPr lang="sr-Cyrl-CS" sz="2000" dirty="0">
                <a:solidFill>
                  <a:srgbClr val="FF0000"/>
                </a:solidFill>
              </a:rPr>
              <a:t>ходаше</a:t>
            </a:r>
            <a:r>
              <a:rPr lang="sr-Cyrl-CS" sz="2000" dirty="0"/>
              <a:t>: сваки сат запиткиваше кога по штогод; </a:t>
            </a:r>
            <a:r>
              <a:rPr lang="sr-Cyrl-CS" sz="2000" dirty="0">
                <a:solidFill>
                  <a:srgbClr val="FF0000"/>
                </a:solidFill>
              </a:rPr>
              <a:t>обрташе се</a:t>
            </a:r>
            <a:r>
              <a:rPr lang="sr-Cyrl-CS" sz="2000" dirty="0"/>
              <a:t> непрестано, као да га цела снага сврби па не зна одакле да се почне чешати; </a:t>
            </a:r>
            <a:r>
              <a:rPr lang="sr-Cyrl-CS" sz="2000" dirty="0">
                <a:solidFill>
                  <a:srgbClr val="FF0000"/>
                </a:solidFill>
              </a:rPr>
              <a:t>улажаше</a:t>
            </a:r>
            <a:r>
              <a:rPr lang="sr-Cyrl-CS" sz="2000" dirty="0"/>
              <a:t> у станичну гостионицу, и чисто као да ће одоцнити, усплахирено </a:t>
            </a:r>
            <a:r>
              <a:rPr lang="sr-Cyrl-CS" sz="2000" dirty="0">
                <a:solidFill>
                  <a:srgbClr val="FF0000"/>
                </a:solidFill>
              </a:rPr>
              <a:t>истрчаваше</a:t>
            </a:r>
            <a:r>
              <a:rPr lang="sr-Cyrl-CS" sz="2000" dirty="0"/>
              <a:t> поново напоље упирући поглед далеко преко мирне Саве. Његово лепо избријано, чисто лице, с лаким површним борама, налик на оне облачке у ћилибару, са седим золуфима и брковима, </a:t>
            </a:r>
            <a:r>
              <a:rPr lang="sr-Cyrl-CS" sz="2000" dirty="0">
                <a:solidFill>
                  <a:srgbClr val="FF0000"/>
                </a:solidFill>
              </a:rPr>
              <a:t>стајаше </a:t>
            </a:r>
            <a:r>
              <a:rPr lang="sr-Cyrl-CS" sz="2000" dirty="0"/>
              <a:t>некако у контрасту с маленим, плавим, ведрим очима које живо, па ипак с поуздањем, </a:t>
            </a:r>
            <a:r>
              <a:rPr lang="sr-Cyrl-CS" sz="2000" dirty="0">
                <a:solidFill>
                  <a:srgbClr val="FF0000"/>
                </a:solidFill>
              </a:rPr>
              <a:t>скакаху</a:t>
            </a:r>
            <a:r>
              <a:rPr lang="sr-Cyrl-CS" sz="2000" dirty="0"/>
              <a:t> с једног предмета на други.</a:t>
            </a:r>
            <a:r>
              <a:rPr lang="sr-Cyrl-CS" dirty="0"/>
              <a:t> </a:t>
            </a:r>
            <a:endParaRPr lang="sr-Cyrl-CS" dirty="0" smtClean="0"/>
          </a:p>
          <a:p>
            <a:r>
              <a:rPr lang="sr-Cyrl-CS" sz="1800" dirty="0" smtClean="0"/>
              <a:t>Лаза </a:t>
            </a:r>
            <a:r>
              <a:rPr lang="sr-Cyrl-CS" sz="1800" dirty="0"/>
              <a:t>Лазаревић (из приповетке </a:t>
            </a:r>
            <a:r>
              <a:rPr lang="sr-Cyrl-CS" sz="1800" i="1" dirty="0"/>
              <a:t>Све ће то народ позлатити</a:t>
            </a:r>
            <a:r>
              <a:rPr lang="sr-Cyrl-CS" sz="1800" dirty="0" smtClean="0"/>
              <a:t>)</a:t>
            </a:r>
            <a:endParaRPr lang="sr-Latn-RS" sz="1800" dirty="0"/>
          </a:p>
        </p:txBody>
      </p:sp>
    </p:spTree>
    <p:extLst>
      <p:ext uri="{BB962C8B-B14F-4D97-AF65-F5344CB8AC3E}">
        <p14:creationId xmlns:p14="http://schemas.microsoft.com/office/powerpoint/2010/main" val="2560993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Имперфекат</a:t>
            </a:r>
            <a:r>
              <a:rPr lang="sr-Latn-RS" dirty="0" smtClean="0"/>
              <a:t> – </a:t>
            </a:r>
            <a:r>
              <a:rPr lang="sr-Cyrl-RS" dirty="0" smtClean="0"/>
              <a:t>прост и личан глаголски облик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sz="2000" dirty="0" smtClean="0"/>
              <a:t>Док смо чекали у реду, разговарасмо о представи коју смо недавно гледали.</a:t>
            </a:r>
          </a:p>
          <a:p>
            <a:r>
              <a:rPr lang="sr-Cyrl-RS" sz="2000" dirty="0" smtClean="0">
                <a:solidFill>
                  <a:srgbClr val="FF0000"/>
                </a:solidFill>
              </a:rPr>
              <a:t>Имперфекат означава радњу, стање или збивање који су се вршили у прошлости, често напоредо са неком другом радњом.</a:t>
            </a:r>
          </a:p>
          <a:p>
            <a:r>
              <a:rPr lang="sr-Cyrl-RS" sz="2000" dirty="0" smtClean="0">
                <a:solidFill>
                  <a:srgbClr val="FF0000"/>
                </a:solidFill>
              </a:rPr>
              <a:t>Гради се од несвршених глагола.</a:t>
            </a:r>
          </a:p>
          <a:p>
            <a:r>
              <a:rPr lang="sr-Cyrl-RS" sz="2000" dirty="0" smtClean="0">
                <a:solidFill>
                  <a:srgbClr val="FF0000"/>
                </a:solidFill>
              </a:rPr>
              <a:t>Гради се </a:t>
            </a:r>
            <a:r>
              <a:rPr lang="sr-Cyrl-RS" sz="2000" u="sng" dirty="0" smtClean="0"/>
              <a:t>додавањем наставака на инфинитивну основу, ређе на презентску:</a:t>
            </a:r>
          </a:p>
          <a:p>
            <a:r>
              <a:rPr lang="sr-Cyrl-RS" sz="2000" dirty="0" smtClean="0"/>
              <a:t>1. на инфинитивну основу која се завршава на – </a:t>
            </a:r>
            <a:r>
              <a:rPr lang="sr-Cyrl-RS" sz="2000" b="1" dirty="0" smtClean="0"/>
              <a:t>а </a:t>
            </a:r>
            <a:r>
              <a:rPr lang="sr-Cyrl-RS" sz="2000" dirty="0" smtClean="0"/>
              <a:t>(писах, писаше...)</a:t>
            </a:r>
          </a:p>
          <a:p>
            <a:r>
              <a:rPr lang="sr-Cyrl-RS" sz="1800" dirty="0"/>
              <a:t>једнина                множина</a:t>
            </a:r>
          </a:p>
          <a:p>
            <a:pPr marL="514350" indent="-514350">
              <a:buAutoNum type="arabicPeriod"/>
            </a:pPr>
            <a:r>
              <a:rPr lang="sr-Cyrl-RS" sz="2000" dirty="0"/>
              <a:t>– ах               </a:t>
            </a:r>
            <a:r>
              <a:rPr lang="sr-Cyrl-RS" sz="1400" dirty="0"/>
              <a:t>1. </a:t>
            </a:r>
            <a:r>
              <a:rPr lang="sr-Cyrl-RS" sz="2000" dirty="0"/>
              <a:t>– асмо</a:t>
            </a:r>
          </a:p>
          <a:p>
            <a:pPr marL="514350" indent="-514350">
              <a:buAutoNum type="arabicPeriod"/>
            </a:pPr>
            <a:r>
              <a:rPr lang="sr-Cyrl-RS" sz="2000" dirty="0"/>
              <a:t>- аше             </a:t>
            </a:r>
            <a:r>
              <a:rPr lang="sr-Cyrl-RS" sz="1400" dirty="0"/>
              <a:t>2. </a:t>
            </a:r>
            <a:r>
              <a:rPr lang="sr-Cyrl-RS" sz="2000" dirty="0"/>
              <a:t>– асте</a:t>
            </a:r>
          </a:p>
          <a:p>
            <a:pPr marL="514350" indent="-514350">
              <a:buAutoNum type="arabicPeriod"/>
            </a:pPr>
            <a:r>
              <a:rPr lang="sr-Cyrl-RS" sz="2000" dirty="0"/>
              <a:t>- аше             </a:t>
            </a:r>
            <a:r>
              <a:rPr lang="sr-Cyrl-RS" sz="1400" dirty="0"/>
              <a:t>3. – </a:t>
            </a:r>
            <a:r>
              <a:rPr lang="sr-Cyrl-RS" sz="2000" dirty="0"/>
              <a:t>аху</a:t>
            </a:r>
          </a:p>
          <a:p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2417624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Имперфекат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2. на окрњену презентску основу (брињах, мишљах)</a:t>
            </a:r>
          </a:p>
          <a:p>
            <a:r>
              <a:rPr lang="sr-Cyrl-RS" sz="2400" dirty="0"/>
              <a:t>једнина                множина</a:t>
            </a:r>
          </a:p>
          <a:p>
            <a:pPr marL="514350" indent="-514350">
              <a:buAutoNum type="arabicPeriod"/>
            </a:pPr>
            <a:r>
              <a:rPr lang="sr-Cyrl-RS" dirty="0"/>
              <a:t>– јах               </a:t>
            </a:r>
            <a:r>
              <a:rPr lang="sr-Cyrl-RS" sz="1800" dirty="0"/>
              <a:t>1. </a:t>
            </a:r>
            <a:r>
              <a:rPr lang="sr-Cyrl-RS" dirty="0"/>
              <a:t>– јасмо</a:t>
            </a:r>
          </a:p>
          <a:p>
            <a:pPr marL="514350" indent="-514350">
              <a:buAutoNum type="arabicPeriod"/>
            </a:pPr>
            <a:r>
              <a:rPr lang="sr-Cyrl-RS" dirty="0"/>
              <a:t>- јаше             </a:t>
            </a:r>
            <a:r>
              <a:rPr lang="sr-Cyrl-RS" sz="1800" dirty="0"/>
              <a:t>2. </a:t>
            </a:r>
            <a:r>
              <a:rPr lang="sr-Cyrl-RS" dirty="0"/>
              <a:t>– јасте</a:t>
            </a:r>
          </a:p>
          <a:p>
            <a:pPr marL="514350" indent="-514350">
              <a:buAutoNum type="arabicPeriod"/>
            </a:pPr>
            <a:r>
              <a:rPr lang="sr-Cyrl-RS" dirty="0"/>
              <a:t>- јаше             </a:t>
            </a:r>
            <a:r>
              <a:rPr lang="sr-Cyrl-RS" sz="1800" dirty="0"/>
              <a:t>3. – </a:t>
            </a:r>
            <a:r>
              <a:rPr lang="sr-Cyrl-RS" dirty="0" smtClean="0"/>
              <a:t>јаху</a:t>
            </a:r>
          </a:p>
          <a:p>
            <a:r>
              <a:rPr lang="sr-Cyrl-RS" sz="2400" dirty="0"/>
              <a:t>једнина                множина</a:t>
            </a:r>
          </a:p>
          <a:p>
            <a:pPr marL="514350" indent="-514350">
              <a:buAutoNum type="arabicPeriod"/>
            </a:pPr>
            <a:r>
              <a:rPr lang="sr-Cyrl-RS" dirty="0"/>
              <a:t>– ијах               </a:t>
            </a:r>
            <a:r>
              <a:rPr lang="sr-Cyrl-RS" sz="1800" dirty="0"/>
              <a:t>1. </a:t>
            </a:r>
            <a:r>
              <a:rPr lang="sr-Cyrl-RS" dirty="0"/>
              <a:t>– ијасмо</a:t>
            </a:r>
          </a:p>
          <a:p>
            <a:pPr marL="514350" indent="-514350">
              <a:buAutoNum type="arabicPeriod"/>
            </a:pPr>
            <a:r>
              <a:rPr lang="sr-Cyrl-RS" dirty="0"/>
              <a:t>- ијаше             </a:t>
            </a:r>
            <a:r>
              <a:rPr lang="sr-Cyrl-RS" sz="1800" dirty="0"/>
              <a:t>2. </a:t>
            </a:r>
            <a:r>
              <a:rPr lang="sr-Cyrl-RS" dirty="0"/>
              <a:t>– ијасте</a:t>
            </a:r>
          </a:p>
          <a:p>
            <a:pPr marL="514350" indent="-514350">
              <a:buAutoNum type="arabicPeriod"/>
            </a:pPr>
            <a:r>
              <a:rPr lang="sr-Cyrl-RS" dirty="0"/>
              <a:t>- ијаше             </a:t>
            </a:r>
            <a:r>
              <a:rPr lang="sr-Cyrl-RS" sz="1800" dirty="0"/>
              <a:t>3. </a:t>
            </a:r>
            <a:r>
              <a:rPr lang="sr-Cyrl-RS" dirty="0"/>
              <a:t>– ијаху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  <a:p>
            <a:endParaRPr lang="sr-Cyrl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106421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имперфекат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 smtClean="0"/>
              <a:t>Уочи облике аориста и имперфекта:</a:t>
            </a:r>
          </a:p>
          <a:p>
            <a:r>
              <a:rPr lang="sr-Cyrl-RS" dirty="0" smtClean="0"/>
              <a:t>„Вањка грчевито уздахну и загледа се у прозор. Он се сети: по јелку за господу у шуму је ишао увек деда и водио унука са собом. Беху то срећна времена!“ („Вањка“, А.П. Чехов)</a:t>
            </a:r>
          </a:p>
          <a:p>
            <a:r>
              <a:rPr lang="sr-Cyrl-RS" dirty="0" smtClean="0"/>
              <a:t>„Коса јој је била дуга и спуштена низ плећи, а на глави јој блисташе се златна круна украшена драгим камењем.“ („Мала вила“- народна приповетка)</a:t>
            </a:r>
          </a:p>
          <a:p>
            <a:r>
              <a:rPr lang="sr-Cyrl-RS" dirty="0" smtClean="0"/>
              <a:t>„Сунце се лагано помаљало иза планинских врхунаца, који још уморно почиваху у прозрачном јутарњем сумраку.“ („Јаблан“, П. Кочић)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703182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Имперфекат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1</a:t>
            </a:r>
            <a:r>
              <a:rPr lang="sr-Cyrl-RS" dirty="0" smtClean="0"/>
              <a:t>. </a:t>
            </a:r>
            <a:r>
              <a:rPr lang="sr-Cyrl-RS" sz="3200" dirty="0" smtClean="0"/>
              <a:t>Шта означава имперфекат?</a:t>
            </a:r>
          </a:p>
          <a:p>
            <a:r>
              <a:rPr lang="sr-Cyrl-RS" sz="3200" dirty="0" smtClean="0"/>
              <a:t>2. Од којих глагола се гради?</a:t>
            </a:r>
          </a:p>
          <a:p>
            <a:r>
              <a:rPr lang="sr-Cyrl-RS" sz="3200" dirty="0" smtClean="0"/>
              <a:t>3. Како се гради?</a:t>
            </a:r>
          </a:p>
          <a:p>
            <a:r>
              <a:rPr lang="sr-Cyrl-RS" sz="3200" dirty="0" smtClean="0"/>
              <a:t>4. По чему се разликују аорист и имперфекат?</a:t>
            </a: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1015781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Имперфекат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4800" dirty="0" smtClean="0"/>
              <a:t>О чему размишљасте док слушасте шта ја говорим?</a:t>
            </a:r>
          </a:p>
          <a:p>
            <a:r>
              <a:rPr lang="sr-Cyrl-RS" sz="4800" dirty="0" smtClean="0"/>
              <a:t>Научисте ли нешто о ономе што причасмо?</a:t>
            </a:r>
            <a:endParaRPr lang="sr-Latn-RS" sz="4800" dirty="0"/>
          </a:p>
        </p:txBody>
      </p:sp>
    </p:spTree>
    <p:extLst>
      <p:ext uri="{BB962C8B-B14F-4D97-AF65-F5344CB8AC3E}">
        <p14:creationId xmlns:p14="http://schemas.microsoft.com/office/powerpoint/2010/main" val="2340182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Имперфекат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4800" dirty="0"/>
              <a:t>Драги моји ђаци, хвала вам на пажњи</a:t>
            </a:r>
            <a:r>
              <a:rPr lang="sr-Cyrl-RS" sz="4800" dirty="0" smtClean="0"/>
              <a:t>.</a:t>
            </a:r>
            <a:endParaRPr lang="sr-Latn-RS" sz="4800" dirty="0" smtClean="0"/>
          </a:p>
          <a:p>
            <a:endParaRPr lang="sr-Latn-RS" sz="4800" dirty="0"/>
          </a:p>
          <a:p>
            <a:endParaRPr lang="sr-Latn-RS" sz="4800" dirty="0" smtClean="0"/>
          </a:p>
          <a:p>
            <a:endParaRPr lang="sr-Latn-RS" sz="4800" dirty="0"/>
          </a:p>
          <a:p>
            <a:r>
              <a:rPr lang="sr-Cyrl-RS" sz="4800" dirty="0" smtClean="0"/>
              <a:t>М. Петровић</a:t>
            </a:r>
            <a:endParaRPr lang="sr-Cyrl-RS" sz="48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58969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ИМПЕРФЕКАТ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2400" dirty="0" smtClean="0"/>
              <a:t>„Као што им куће </a:t>
            </a:r>
            <a:r>
              <a:rPr lang="sr-Cyrl-RS" sz="2400" u="sng" dirty="0" smtClean="0"/>
              <a:t>гледаху</a:t>
            </a:r>
            <a:r>
              <a:rPr lang="sr-Cyrl-RS" sz="2400" dirty="0" smtClean="0"/>
              <a:t> једна у другу, тако се и ове старине никад не </a:t>
            </a:r>
            <a:r>
              <a:rPr lang="sr-Cyrl-RS" sz="2400" u="sng" dirty="0" smtClean="0"/>
              <a:t>раздвајаху</a:t>
            </a:r>
            <a:r>
              <a:rPr lang="sr-Cyrl-RS" sz="2400" dirty="0" smtClean="0"/>
              <a:t>... Станко је овлаш примао и лако праштао увреде, а Лазар једва </a:t>
            </a:r>
            <a:r>
              <a:rPr lang="sr-Cyrl-RS" sz="2400" u="sng" dirty="0" smtClean="0"/>
              <a:t>могаше</a:t>
            </a:r>
            <a:r>
              <a:rPr lang="sr-Cyrl-RS" sz="2400" dirty="0" smtClean="0"/>
              <a:t> отрпети и свога родитеља.Али, пазили су се. Од милости </a:t>
            </a:r>
            <a:r>
              <a:rPr lang="sr-Cyrl-RS" sz="2400" u="sng" dirty="0" smtClean="0"/>
              <a:t>зваху</a:t>
            </a:r>
            <a:r>
              <a:rPr lang="sr-Cyrl-RS" sz="2400" dirty="0" smtClean="0"/>
              <a:t> један другог јараном.“</a:t>
            </a:r>
            <a:r>
              <a:rPr lang="sr-Cyrl-RS" dirty="0" smtClean="0"/>
              <a:t> </a:t>
            </a:r>
            <a:r>
              <a:rPr lang="sr-Cyrl-RS" sz="1800" dirty="0" smtClean="0"/>
              <a:t>(Јанко Веселиновић, </a:t>
            </a:r>
            <a:r>
              <a:rPr lang="sr-Cyrl-RS" sz="1800" i="1" dirty="0" smtClean="0"/>
              <a:t>Хајдук Станко)</a:t>
            </a:r>
          </a:p>
          <a:p>
            <a:pPr marL="0" indent="0">
              <a:buNone/>
            </a:pPr>
            <a:endParaRPr lang="sr-Cyrl-RS" sz="1800" i="1" dirty="0" smtClean="0"/>
          </a:p>
          <a:p>
            <a:r>
              <a:rPr lang="sr-Cyrl-RS" sz="2000" dirty="0" smtClean="0"/>
              <a:t>Када се догодила радња коју означавају подвучени глаголски облици?</a:t>
            </a:r>
            <a:endParaRPr lang="sr-Cyrl-RS" sz="2000" dirty="0"/>
          </a:p>
          <a:p>
            <a:r>
              <a:rPr lang="sr-Cyrl-RS" sz="2000" dirty="0" smtClean="0"/>
              <a:t>Инфинитиви подвучених глагола гласе: гледати, раздвајати, моћи, звати.</a:t>
            </a:r>
          </a:p>
          <a:p>
            <a:r>
              <a:rPr lang="sr-Cyrl-RS" sz="2000" dirty="0" smtClean="0"/>
              <a:t>Ког су вида ти глаголи?</a:t>
            </a:r>
          </a:p>
          <a:p>
            <a:endParaRPr lang="sr-Cyrl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170021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ИМперфекат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г</a:t>
            </a:r>
            <a:r>
              <a:rPr lang="sr-Cyrl-RS" dirty="0" smtClean="0"/>
              <a:t>ледаху, раздвајаху, могаше, зваху</a:t>
            </a:r>
          </a:p>
          <a:p>
            <a:r>
              <a:rPr lang="sr-Cyrl-RS" dirty="0" smtClean="0"/>
              <a:t>ИМПЕРФЕКАТ је глаголски облик који се </a:t>
            </a:r>
            <a:r>
              <a:rPr lang="sr-Cyrl-RS" b="1" dirty="0" smtClean="0"/>
              <a:t>гради од глагола несвршеног вида </a:t>
            </a:r>
            <a:r>
              <a:rPr lang="sr-Cyrl-RS" dirty="0" smtClean="0"/>
              <a:t>и означава радњу, стање или збивање који су се вршили и дуже трајали у прошлости.</a:t>
            </a:r>
          </a:p>
          <a:p>
            <a:endParaRPr lang="sr-Cyrl-RS" dirty="0" smtClean="0"/>
          </a:p>
          <a:p>
            <a:r>
              <a:rPr lang="sr-Cyrl-RS" dirty="0" smtClean="0"/>
              <a:t>Док је говорио, пред њим </a:t>
            </a:r>
            <a:r>
              <a:rPr lang="sr-Cyrl-RS" u="sng" dirty="0" smtClean="0"/>
              <a:t>стајаше</a:t>
            </a:r>
            <a:r>
              <a:rPr lang="sr-Cyrl-RS" dirty="0" smtClean="0"/>
              <a:t> дечачић и </a:t>
            </a:r>
            <a:r>
              <a:rPr lang="sr-Cyrl-RS" u="sng" dirty="0" smtClean="0"/>
              <a:t>дрхташе</a:t>
            </a:r>
            <a:r>
              <a:rPr lang="sr-Cyrl-RS" dirty="0" smtClean="0"/>
              <a:t> од хладноће.</a:t>
            </a:r>
          </a:p>
          <a:p>
            <a:r>
              <a:rPr lang="sr-Cyrl-RS" sz="2000" dirty="0" smtClean="0"/>
              <a:t>Овај глаголски облик најчешће се употребљава у приповедању, и у говорном језику скоро се сасвим изгубио. Има га у књижевним делима, и то чешће оним из старијег периода.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3332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Грађење ИМперфекта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59944"/>
          </a:xfrm>
        </p:spPr>
        <p:txBody>
          <a:bodyPr>
            <a:normAutofit fontScale="92500" lnSpcReduction="20000"/>
          </a:bodyPr>
          <a:lstStyle/>
          <a:p>
            <a:r>
              <a:rPr lang="sr-Cyrl-RS" sz="2000" dirty="0" smtClean="0"/>
              <a:t>Имперфекат се гради када се на инфинитивну или презентску основу додају тројаки наставци и то на следећи начин:</a:t>
            </a:r>
          </a:p>
          <a:p>
            <a:r>
              <a:rPr lang="sr-Cyrl-RS" sz="2000" dirty="0" smtClean="0"/>
              <a:t>1.додавањем наставака на инфинитивну основу која се завршава вокалом </a:t>
            </a:r>
            <a:r>
              <a:rPr lang="sr-Cyrl-RS" sz="2000" b="1" dirty="0" smtClean="0"/>
              <a:t>а</a:t>
            </a:r>
            <a:endParaRPr lang="sr-Cyrl-RS" sz="2000" dirty="0" smtClean="0"/>
          </a:p>
          <a:p>
            <a:r>
              <a:rPr lang="sr-Cyrl-RS" sz="2400" dirty="0"/>
              <a:t>ј</a:t>
            </a:r>
            <a:r>
              <a:rPr lang="sr-Cyrl-RS" sz="2400" dirty="0" smtClean="0"/>
              <a:t>еднина                множина</a:t>
            </a:r>
          </a:p>
          <a:p>
            <a:pPr marL="514350" indent="-514350">
              <a:buAutoNum type="arabicPeriod"/>
            </a:pPr>
            <a:r>
              <a:rPr lang="sr-Cyrl-RS" dirty="0" smtClean="0"/>
              <a:t>– ах               </a:t>
            </a:r>
            <a:r>
              <a:rPr lang="sr-Cyrl-RS" sz="1800" dirty="0" smtClean="0"/>
              <a:t>1. </a:t>
            </a:r>
            <a:r>
              <a:rPr lang="sr-Cyrl-RS" dirty="0" smtClean="0"/>
              <a:t>– асмо</a:t>
            </a:r>
          </a:p>
          <a:p>
            <a:pPr marL="514350" indent="-514350">
              <a:buAutoNum type="arabicPeriod"/>
            </a:pPr>
            <a:r>
              <a:rPr lang="sr-Cyrl-RS" dirty="0" smtClean="0"/>
              <a:t>- аше             </a:t>
            </a:r>
            <a:r>
              <a:rPr lang="sr-Cyrl-RS" sz="1800" dirty="0" smtClean="0"/>
              <a:t>2. </a:t>
            </a:r>
            <a:r>
              <a:rPr lang="sr-Cyrl-RS" dirty="0" smtClean="0"/>
              <a:t>– асте</a:t>
            </a:r>
          </a:p>
          <a:p>
            <a:pPr marL="514350" indent="-514350">
              <a:buAutoNum type="arabicPeriod"/>
            </a:pPr>
            <a:r>
              <a:rPr lang="sr-Cyrl-RS" dirty="0" smtClean="0"/>
              <a:t>- аше             </a:t>
            </a:r>
            <a:r>
              <a:rPr lang="sr-Cyrl-RS" sz="1800" dirty="0" smtClean="0"/>
              <a:t>3. – </a:t>
            </a:r>
            <a:r>
              <a:rPr lang="sr-Cyrl-RS" dirty="0" smtClean="0"/>
              <a:t>аху</a:t>
            </a:r>
          </a:p>
          <a:p>
            <a:pPr marL="0" indent="0">
              <a:buNone/>
            </a:pPr>
            <a:r>
              <a:rPr lang="sr-Cyrl-RS" u="sng" dirty="0" smtClean="0"/>
              <a:t>Плеса</a:t>
            </a:r>
            <a:r>
              <a:rPr lang="sr-Cyrl-RS" u="sng" dirty="0" smtClean="0">
                <a:solidFill>
                  <a:schemeClr val="accent2">
                    <a:lumMod val="50000"/>
                  </a:schemeClr>
                </a:solidFill>
              </a:rPr>
              <a:t>ти</a:t>
            </a:r>
            <a:r>
              <a:rPr lang="sr-Cyrl-RS" sz="2000" dirty="0" smtClean="0"/>
              <a:t> –</a:t>
            </a:r>
            <a:r>
              <a:rPr lang="sr-Cyrl-RS" dirty="0" smtClean="0"/>
              <a:t> </a:t>
            </a:r>
            <a:r>
              <a:rPr lang="sr-Cyrl-RS" sz="2200" dirty="0" smtClean="0"/>
              <a:t>1. л. јд. </a:t>
            </a:r>
            <a:r>
              <a:rPr lang="sr-Cyrl-RS" sz="2200" dirty="0"/>
              <a:t>п</a:t>
            </a:r>
            <a:r>
              <a:rPr lang="sr-Cyrl-RS" sz="2200" dirty="0" smtClean="0"/>
              <a:t>лес</a:t>
            </a:r>
            <a:r>
              <a:rPr lang="sr-Cyrl-RS" sz="2200" dirty="0" smtClean="0">
                <a:solidFill>
                  <a:srgbClr val="FF0000"/>
                </a:solidFill>
              </a:rPr>
              <a:t>а</a:t>
            </a:r>
            <a:r>
              <a:rPr lang="sr-Cyrl-RS" sz="2200" dirty="0" smtClean="0">
                <a:solidFill>
                  <a:schemeClr val="accent2">
                    <a:lumMod val="75000"/>
                  </a:schemeClr>
                </a:solidFill>
              </a:rPr>
              <a:t>ах </a:t>
            </a:r>
            <a:r>
              <a:rPr lang="sr-Cyrl-RS" sz="2200" dirty="0" smtClean="0"/>
              <a:t>- плесах (аа=а – сажимање вокала)</a:t>
            </a:r>
            <a:endParaRPr lang="sr-Cyrl-RS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r-Cyrl-RS" dirty="0"/>
              <a:t>ј</a:t>
            </a:r>
            <a:r>
              <a:rPr lang="sr-Cyrl-RS" dirty="0" smtClean="0"/>
              <a:t>д.                      мн.</a:t>
            </a:r>
          </a:p>
          <a:p>
            <a:pPr marL="0" indent="0">
              <a:buNone/>
            </a:pPr>
            <a:r>
              <a:rPr lang="sr-Cyrl-RS" sz="2000" dirty="0" smtClean="0"/>
              <a:t>1. </a:t>
            </a:r>
            <a:r>
              <a:rPr lang="sr-Cyrl-RS" sz="2000" dirty="0"/>
              <a:t>п</a:t>
            </a:r>
            <a:r>
              <a:rPr lang="sr-Cyrl-RS" sz="2000" dirty="0" smtClean="0"/>
              <a:t>лес</a:t>
            </a:r>
            <a:r>
              <a:rPr lang="sr-Cyrl-RS" sz="2000" dirty="0" smtClean="0">
                <a:solidFill>
                  <a:srgbClr val="FF0000"/>
                </a:solidFill>
              </a:rPr>
              <a:t>ах</a:t>
            </a:r>
            <a:r>
              <a:rPr lang="sr-Cyrl-RS" sz="2000" dirty="0" smtClean="0"/>
              <a:t>                плес</a:t>
            </a:r>
            <a:r>
              <a:rPr lang="sr-Cyrl-RS" sz="2000" dirty="0" smtClean="0">
                <a:solidFill>
                  <a:srgbClr val="FF0000"/>
                </a:solidFill>
              </a:rPr>
              <a:t>асмо</a:t>
            </a:r>
          </a:p>
          <a:p>
            <a:pPr marL="0" indent="0">
              <a:buNone/>
            </a:pPr>
            <a:r>
              <a:rPr lang="sr-Cyrl-RS" sz="2000" dirty="0" smtClean="0"/>
              <a:t>2. плес</a:t>
            </a:r>
            <a:r>
              <a:rPr lang="sr-Cyrl-RS" sz="2000" dirty="0" smtClean="0">
                <a:solidFill>
                  <a:srgbClr val="FF0000"/>
                </a:solidFill>
              </a:rPr>
              <a:t>аше</a:t>
            </a:r>
            <a:r>
              <a:rPr lang="sr-Cyrl-RS" sz="2000" dirty="0" smtClean="0"/>
              <a:t>             плес</a:t>
            </a:r>
            <a:r>
              <a:rPr lang="sr-Cyrl-RS" sz="2000" dirty="0" smtClean="0">
                <a:solidFill>
                  <a:srgbClr val="FF0000"/>
                </a:solidFill>
              </a:rPr>
              <a:t>асте</a:t>
            </a:r>
          </a:p>
          <a:p>
            <a:pPr marL="0" indent="0">
              <a:buNone/>
            </a:pPr>
            <a:r>
              <a:rPr lang="sr-Cyrl-RS" sz="2000" dirty="0" smtClean="0"/>
              <a:t>3. </a:t>
            </a:r>
            <a:r>
              <a:rPr lang="sr-Cyrl-RS" sz="2000" dirty="0"/>
              <a:t>п</a:t>
            </a:r>
            <a:r>
              <a:rPr lang="sr-Cyrl-RS" sz="2000" dirty="0" smtClean="0"/>
              <a:t>лес</a:t>
            </a:r>
            <a:r>
              <a:rPr lang="sr-Cyrl-RS" sz="2000" dirty="0" smtClean="0">
                <a:solidFill>
                  <a:srgbClr val="FF0000"/>
                </a:solidFill>
              </a:rPr>
              <a:t>аше</a:t>
            </a:r>
            <a:r>
              <a:rPr lang="sr-Cyrl-RS" sz="2000" dirty="0" smtClean="0"/>
              <a:t>             плес</a:t>
            </a:r>
            <a:r>
              <a:rPr lang="sr-Cyrl-RS" sz="2000" dirty="0" smtClean="0">
                <a:solidFill>
                  <a:srgbClr val="FF0000"/>
                </a:solidFill>
              </a:rPr>
              <a:t>аху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Одреди облике имперфекта глагола трчати.</a:t>
            </a:r>
            <a:endParaRPr lang="sr-Latn-R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77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ИМперфекат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ИМПЕРФЕКАТ ГЛАГОЛА </a:t>
            </a:r>
            <a:r>
              <a:rPr lang="sr-Cyrl-RS" sz="3200" b="1" u="sng" dirty="0" smtClean="0"/>
              <a:t>ТРЧАТИ</a:t>
            </a:r>
          </a:p>
          <a:p>
            <a:endParaRPr lang="sr-Cyrl-RS" sz="3200" b="1" u="sng" dirty="0" smtClean="0"/>
          </a:p>
          <a:p>
            <a:r>
              <a:rPr lang="sr-Cyrl-RS" sz="3200" u="sng" dirty="0" smtClean="0"/>
              <a:t>Трча</a:t>
            </a:r>
            <a:r>
              <a:rPr lang="sr-Cyrl-RS" sz="3200" u="sng" dirty="0" smtClean="0">
                <a:solidFill>
                  <a:schemeClr val="bg2">
                    <a:lumMod val="50000"/>
                  </a:schemeClr>
                </a:solidFill>
              </a:rPr>
              <a:t>ти</a:t>
            </a:r>
          </a:p>
          <a:p>
            <a:pPr marL="0" indent="0">
              <a:buNone/>
            </a:pPr>
            <a:endParaRPr lang="sr-Cyrl-RS" sz="3200" u="sng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sr-Cyrl-RS" sz="3200" dirty="0"/>
              <a:t>ј</a:t>
            </a:r>
            <a:r>
              <a:rPr lang="sr-Cyrl-RS" sz="3200" dirty="0" smtClean="0"/>
              <a:t>еднина                 множина</a:t>
            </a:r>
          </a:p>
          <a:p>
            <a:r>
              <a:rPr lang="sr-Cyrl-RS" sz="3200" dirty="0" smtClean="0">
                <a:solidFill>
                  <a:schemeClr val="bg2">
                    <a:lumMod val="50000"/>
                  </a:schemeClr>
                </a:solidFill>
              </a:rPr>
              <a:t>1. </a:t>
            </a:r>
            <a:r>
              <a:rPr lang="sr-Cyrl-RS" sz="3200" dirty="0" smtClean="0"/>
              <a:t>трч</a:t>
            </a:r>
            <a:r>
              <a:rPr lang="sr-Cyrl-RS" sz="3200" dirty="0" smtClean="0">
                <a:solidFill>
                  <a:srgbClr val="FF0000"/>
                </a:solidFill>
              </a:rPr>
              <a:t>ах</a:t>
            </a:r>
            <a:r>
              <a:rPr lang="sr-Cyrl-RS" sz="3200" dirty="0" smtClean="0"/>
              <a:t>             трч</a:t>
            </a:r>
            <a:r>
              <a:rPr lang="sr-Cyrl-RS" sz="3200" dirty="0" smtClean="0">
                <a:solidFill>
                  <a:srgbClr val="FF0000"/>
                </a:solidFill>
              </a:rPr>
              <a:t>асмо</a:t>
            </a:r>
          </a:p>
          <a:p>
            <a:r>
              <a:rPr lang="sr-Cyrl-RS" sz="3200" dirty="0" smtClean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sr-Cyrl-RS" sz="3200" dirty="0" smtClean="0"/>
              <a:t>трч</a:t>
            </a:r>
            <a:r>
              <a:rPr lang="sr-Cyrl-RS" sz="3200" dirty="0" smtClean="0">
                <a:solidFill>
                  <a:srgbClr val="FF0000"/>
                </a:solidFill>
              </a:rPr>
              <a:t>аше </a:t>
            </a:r>
            <a:r>
              <a:rPr lang="sr-Cyrl-RS" sz="3200" dirty="0" smtClean="0"/>
              <a:t>          трч</a:t>
            </a:r>
            <a:r>
              <a:rPr lang="sr-Cyrl-RS" sz="3200" dirty="0" smtClean="0">
                <a:solidFill>
                  <a:srgbClr val="FF0000"/>
                </a:solidFill>
              </a:rPr>
              <a:t>асте</a:t>
            </a:r>
          </a:p>
          <a:p>
            <a:r>
              <a:rPr lang="sr-Cyrl-RS" sz="3200" dirty="0" smtClean="0">
                <a:solidFill>
                  <a:schemeClr val="bg2">
                    <a:lumMod val="50000"/>
                  </a:schemeClr>
                </a:solidFill>
              </a:rPr>
              <a:t>3.</a:t>
            </a:r>
            <a:r>
              <a:rPr lang="sr-Cyrl-RS" sz="3200" dirty="0" smtClean="0"/>
              <a:t> трч</a:t>
            </a:r>
            <a:r>
              <a:rPr lang="sr-Cyrl-RS" sz="3200" dirty="0" smtClean="0">
                <a:solidFill>
                  <a:srgbClr val="FF0000"/>
                </a:solidFill>
              </a:rPr>
              <a:t>аше</a:t>
            </a:r>
            <a:r>
              <a:rPr lang="sr-Cyrl-RS" sz="3200" dirty="0" smtClean="0"/>
              <a:t>           трч</a:t>
            </a:r>
            <a:r>
              <a:rPr lang="sr-Cyrl-RS" sz="3200" dirty="0" smtClean="0">
                <a:solidFill>
                  <a:srgbClr val="FF0000"/>
                </a:solidFill>
              </a:rPr>
              <a:t>аху</a:t>
            </a:r>
            <a:endParaRPr lang="sr-Latn-R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07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sr-Cyrl-RS" dirty="0"/>
              <a:t>Грађење ИМперфекта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499176" cy="5258984"/>
          </a:xfrm>
        </p:spPr>
        <p:txBody>
          <a:bodyPr>
            <a:normAutofit fontScale="85000" lnSpcReduction="20000"/>
          </a:bodyPr>
          <a:lstStyle/>
          <a:p>
            <a:r>
              <a:rPr lang="sr-Cyrl-RS" dirty="0" smtClean="0"/>
              <a:t>2. додавањем одређених наставака на окрњену презентску основу</a:t>
            </a:r>
          </a:p>
          <a:p>
            <a:r>
              <a:rPr lang="sr-Cyrl-RS" sz="2400" dirty="0"/>
              <a:t>једнина                множина</a:t>
            </a:r>
          </a:p>
          <a:p>
            <a:pPr marL="514350" indent="-514350">
              <a:buAutoNum type="arabicPeriod"/>
            </a:pPr>
            <a:r>
              <a:rPr lang="sr-Cyrl-RS" dirty="0"/>
              <a:t>– </a:t>
            </a:r>
            <a:r>
              <a:rPr lang="sr-Cyrl-RS" dirty="0" smtClean="0"/>
              <a:t>јах               </a:t>
            </a:r>
            <a:r>
              <a:rPr lang="sr-Cyrl-RS" sz="1800" dirty="0"/>
              <a:t>1. </a:t>
            </a:r>
            <a:r>
              <a:rPr lang="sr-Cyrl-RS" dirty="0"/>
              <a:t>– </a:t>
            </a:r>
            <a:r>
              <a:rPr lang="sr-Cyrl-RS" dirty="0" smtClean="0"/>
              <a:t>јасмо</a:t>
            </a:r>
            <a:endParaRPr lang="sr-Cyrl-RS" dirty="0"/>
          </a:p>
          <a:p>
            <a:pPr marL="514350" indent="-514350">
              <a:buAutoNum type="arabicPeriod"/>
            </a:pPr>
            <a:r>
              <a:rPr lang="sr-Cyrl-RS" dirty="0"/>
              <a:t>- </a:t>
            </a:r>
            <a:r>
              <a:rPr lang="sr-Cyrl-RS" dirty="0" smtClean="0"/>
              <a:t>јаше             </a:t>
            </a:r>
            <a:r>
              <a:rPr lang="sr-Cyrl-RS" sz="1800" dirty="0"/>
              <a:t>2. </a:t>
            </a:r>
            <a:r>
              <a:rPr lang="sr-Cyrl-RS" dirty="0"/>
              <a:t>– </a:t>
            </a:r>
            <a:r>
              <a:rPr lang="sr-Cyrl-RS" dirty="0" smtClean="0"/>
              <a:t>јасте</a:t>
            </a:r>
            <a:endParaRPr lang="sr-Cyrl-RS" dirty="0"/>
          </a:p>
          <a:p>
            <a:pPr marL="514350" indent="-514350">
              <a:buAutoNum type="arabicPeriod"/>
            </a:pPr>
            <a:r>
              <a:rPr lang="sr-Cyrl-RS" dirty="0"/>
              <a:t>- </a:t>
            </a:r>
            <a:r>
              <a:rPr lang="sr-Cyrl-RS" dirty="0" smtClean="0"/>
              <a:t>јаше             </a:t>
            </a:r>
            <a:r>
              <a:rPr lang="sr-Cyrl-RS" sz="1800" dirty="0"/>
              <a:t>3. – </a:t>
            </a:r>
            <a:r>
              <a:rPr lang="sr-Cyrl-RS" dirty="0" smtClean="0"/>
              <a:t>јаху</a:t>
            </a:r>
          </a:p>
          <a:p>
            <a:pPr marL="0" indent="0">
              <a:buNone/>
            </a:pPr>
            <a:endParaRPr lang="sr-Cyrl-RS" dirty="0"/>
          </a:p>
          <a:p>
            <a:r>
              <a:rPr lang="sr-Cyrl-RS" dirty="0" smtClean="0"/>
              <a:t>НОСИТИ – НОСИ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МО </a:t>
            </a:r>
            <a:r>
              <a:rPr lang="sr-Cyrl-RS" dirty="0" smtClean="0"/>
              <a:t>- НОС</a:t>
            </a:r>
            <a:r>
              <a:rPr lang="sr-Cyrl-RS" dirty="0" smtClean="0">
                <a:solidFill>
                  <a:schemeClr val="bg2">
                    <a:lumMod val="50000"/>
                  </a:schemeClr>
                </a:solidFill>
              </a:rPr>
              <a:t>И </a:t>
            </a:r>
            <a:r>
              <a:rPr lang="sr-Cyrl-RS" dirty="0" smtClean="0"/>
              <a:t>– </a:t>
            </a:r>
            <a:r>
              <a:rPr lang="sr-Cyrl-RS" u="sng" dirty="0" smtClean="0"/>
              <a:t>НОС=</a:t>
            </a:r>
          </a:p>
          <a:p>
            <a:r>
              <a:rPr lang="sr-Cyrl-RS" dirty="0" smtClean="0"/>
              <a:t>  </a:t>
            </a:r>
            <a:r>
              <a:rPr lang="sr-Cyrl-RS" sz="2400" dirty="0"/>
              <a:t>једнина                </a:t>
            </a:r>
            <a:r>
              <a:rPr lang="sr-Cyrl-RS" sz="2400" dirty="0" smtClean="0"/>
              <a:t>         </a:t>
            </a:r>
            <a:r>
              <a:rPr lang="sr-Latn-RS" sz="2400" dirty="0" smtClean="0"/>
              <a:t>    </a:t>
            </a:r>
            <a:r>
              <a:rPr lang="sr-Cyrl-RS" sz="2400" dirty="0" smtClean="0"/>
              <a:t>множина</a:t>
            </a:r>
            <a:endParaRPr lang="sr-Cyrl-RS" sz="2400" dirty="0"/>
          </a:p>
          <a:p>
            <a:pPr marL="514350" indent="-514350">
              <a:buAutoNum type="arabicPeriod"/>
            </a:pPr>
            <a:r>
              <a:rPr lang="sr-Cyrl-RS" dirty="0"/>
              <a:t>н</a:t>
            </a:r>
            <a:r>
              <a:rPr lang="sr-Cyrl-RS" dirty="0" smtClean="0"/>
              <a:t>о</a:t>
            </a:r>
            <a:r>
              <a:rPr lang="sr-Cyrl-RS" dirty="0" smtClean="0">
                <a:solidFill>
                  <a:srgbClr val="FF0000"/>
                </a:solidFill>
              </a:rPr>
              <a:t>ш</a:t>
            </a:r>
            <a:r>
              <a:rPr lang="sr-Cyrl-RS" dirty="0" smtClean="0"/>
              <a:t>ах </a:t>
            </a:r>
            <a:r>
              <a:rPr lang="sr-Cyrl-RS" sz="1600" dirty="0" smtClean="0"/>
              <a:t>(од но</a:t>
            </a:r>
            <a:r>
              <a:rPr lang="sr-Cyrl-RS" sz="1600" dirty="0" smtClean="0">
                <a:solidFill>
                  <a:srgbClr val="FF0000"/>
                </a:solidFill>
              </a:rPr>
              <a:t>сј</a:t>
            </a:r>
            <a:r>
              <a:rPr lang="sr-Cyrl-RS" sz="1600" dirty="0" smtClean="0"/>
              <a:t>ах= јотовање)    </a:t>
            </a:r>
            <a:r>
              <a:rPr lang="sr-Cyrl-RS" sz="1800" dirty="0" smtClean="0"/>
              <a:t>1. </a:t>
            </a:r>
            <a:r>
              <a:rPr lang="sr-Cyrl-RS" dirty="0" smtClean="0"/>
              <a:t>ношасмо</a:t>
            </a:r>
            <a:endParaRPr lang="sr-Cyrl-RS" dirty="0"/>
          </a:p>
          <a:p>
            <a:pPr marL="514350" indent="-514350">
              <a:buAutoNum type="arabicPeriod"/>
            </a:pPr>
            <a:r>
              <a:rPr lang="sr-Cyrl-RS" dirty="0" smtClean="0"/>
              <a:t>ношаше                      </a:t>
            </a:r>
            <a:r>
              <a:rPr lang="sr-Cyrl-RS" sz="1800" dirty="0" smtClean="0"/>
              <a:t>2.</a:t>
            </a:r>
            <a:r>
              <a:rPr lang="sr-Cyrl-RS" dirty="0" smtClean="0"/>
              <a:t> ношасте</a:t>
            </a:r>
            <a:endParaRPr lang="sr-Cyrl-RS" dirty="0"/>
          </a:p>
          <a:p>
            <a:pPr marL="514350" indent="-514350">
              <a:buAutoNum type="arabicPeriod"/>
            </a:pPr>
            <a:r>
              <a:rPr lang="sr-Cyrl-RS" dirty="0" smtClean="0"/>
              <a:t>ношаше                      </a:t>
            </a:r>
            <a:r>
              <a:rPr lang="sr-Cyrl-RS" sz="1800" dirty="0" smtClean="0"/>
              <a:t>3</a:t>
            </a:r>
            <a:r>
              <a:rPr lang="sr-Cyrl-RS" sz="1800" dirty="0"/>
              <a:t>. </a:t>
            </a:r>
            <a:r>
              <a:rPr lang="sr-Cyrl-RS" dirty="0" smtClean="0"/>
              <a:t>ношаху</a:t>
            </a:r>
          </a:p>
          <a:p>
            <a:pPr marL="0" indent="0">
              <a:buNone/>
            </a:pPr>
            <a:endParaRPr lang="sr-Cyrl-RS" dirty="0"/>
          </a:p>
          <a:p>
            <a:r>
              <a:rPr lang="sr-Cyrl-RS" dirty="0" smtClean="0"/>
              <a:t> </a:t>
            </a:r>
            <a:r>
              <a:rPr lang="sr-Cyrl-RS" dirty="0">
                <a:solidFill>
                  <a:schemeClr val="tx2">
                    <a:lumMod val="75000"/>
                  </a:schemeClr>
                </a:solidFill>
              </a:rPr>
              <a:t>Одреди облике имперфекта глагола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видети.</a:t>
            </a:r>
            <a:endParaRPr lang="sr-Latn-RS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r-Cyrl-RS" dirty="0" smtClean="0"/>
              <a:t>             </a:t>
            </a:r>
            <a:endParaRPr lang="sr-Latn-R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292080" y="3356992"/>
            <a:ext cx="194421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Презентска окрњена основа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7451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ИМперфекат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2800" dirty="0"/>
              <a:t>ИМПЕРФЕКАТ ГЛАГОЛА </a:t>
            </a:r>
            <a:r>
              <a:rPr lang="sr-Cyrl-RS" sz="2800" b="1" u="sng" dirty="0" smtClean="0"/>
              <a:t>ВИДЕТИ</a:t>
            </a:r>
            <a:endParaRPr lang="sr-Cyrl-RS" sz="2800" b="1" u="sng" dirty="0"/>
          </a:p>
          <a:p>
            <a:endParaRPr lang="sr-Cyrl-RS" sz="2800" b="1" u="sng" dirty="0"/>
          </a:p>
          <a:p>
            <a:r>
              <a:rPr lang="sr-Cyrl-RS" sz="2800" u="sng" dirty="0" smtClean="0"/>
              <a:t>Видети</a:t>
            </a:r>
            <a:r>
              <a:rPr lang="sr-Cyrl-RS" sz="2800" dirty="0" smtClean="0"/>
              <a:t> – види</a:t>
            </a:r>
            <a:r>
              <a:rPr lang="sr-Cyrl-RS" sz="2800" dirty="0" smtClean="0">
                <a:solidFill>
                  <a:schemeClr val="bg2">
                    <a:lumMod val="50000"/>
                  </a:schemeClr>
                </a:solidFill>
              </a:rPr>
              <a:t>мо </a:t>
            </a:r>
            <a:r>
              <a:rPr lang="sr-Cyrl-RS" sz="2800" dirty="0" smtClean="0"/>
              <a:t>– вид</a:t>
            </a:r>
            <a:r>
              <a:rPr lang="sr-Cyrl-RS" sz="2800" dirty="0" smtClean="0">
                <a:solidFill>
                  <a:schemeClr val="bg2">
                    <a:lumMod val="50000"/>
                  </a:schemeClr>
                </a:solidFill>
              </a:rPr>
              <a:t>и </a:t>
            </a:r>
            <a:r>
              <a:rPr lang="sr-Cyrl-RS" sz="2800" dirty="0" smtClean="0"/>
              <a:t>- вид =</a:t>
            </a:r>
            <a:endParaRPr lang="sr-Cyrl-RS" sz="2800" u="sng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r-Cyrl-RS" sz="2800" u="sng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sr-Cyrl-RS" sz="2800" dirty="0"/>
              <a:t>једнина                 </a:t>
            </a:r>
            <a:r>
              <a:rPr lang="sr-Cyrl-RS" sz="2800" dirty="0" smtClean="0"/>
              <a:t>    множина</a:t>
            </a:r>
            <a:endParaRPr lang="sr-Cyrl-RS" sz="2800" dirty="0"/>
          </a:p>
          <a:p>
            <a:r>
              <a:rPr lang="sr-Cyrl-RS" sz="2800" dirty="0">
                <a:solidFill>
                  <a:schemeClr val="bg2">
                    <a:lumMod val="50000"/>
                  </a:schemeClr>
                </a:solidFill>
              </a:rPr>
              <a:t>1. </a:t>
            </a:r>
            <a:r>
              <a:rPr lang="sr-Cyrl-RS" sz="2400" dirty="0" smtClean="0"/>
              <a:t>ви</a:t>
            </a:r>
            <a:r>
              <a:rPr lang="sr-Cyrl-RS" sz="2400" dirty="0" smtClean="0">
                <a:solidFill>
                  <a:srgbClr val="FF0000"/>
                </a:solidFill>
              </a:rPr>
              <a:t>ђ</a:t>
            </a:r>
            <a:r>
              <a:rPr lang="sr-Cyrl-RS" sz="2400" dirty="0" smtClean="0"/>
              <a:t>ах</a:t>
            </a:r>
            <a:r>
              <a:rPr lang="sr-Cyrl-RS" sz="2800" dirty="0" smtClean="0"/>
              <a:t> </a:t>
            </a:r>
            <a:r>
              <a:rPr lang="sr-Cyrl-RS" sz="1400" dirty="0" smtClean="0"/>
              <a:t>(од ви</a:t>
            </a:r>
            <a:r>
              <a:rPr lang="sr-Cyrl-RS" sz="1400" dirty="0" smtClean="0">
                <a:solidFill>
                  <a:srgbClr val="FF0000"/>
                </a:solidFill>
              </a:rPr>
              <a:t>дј</a:t>
            </a:r>
            <a:r>
              <a:rPr lang="sr-Cyrl-RS" sz="1400" dirty="0" smtClean="0"/>
              <a:t>ах=јотовање)       </a:t>
            </a:r>
            <a:r>
              <a:rPr lang="sr-Cyrl-RS" sz="2400" dirty="0" smtClean="0"/>
              <a:t>виђасмо</a:t>
            </a:r>
            <a:endParaRPr lang="sr-Cyrl-RS" sz="1400" dirty="0" smtClean="0"/>
          </a:p>
          <a:p>
            <a:r>
              <a:rPr lang="sr-Cyrl-RS" sz="2800" dirty="0" smtClean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sr-Cyrl-RS" sz="2400" dirty="0" smtClean="0"/>
              <a:t>виђаше                      виђасте</a:t>
            </a:r>
            <a:endParaRPr lang="sr-Cyrl-RS" sz="2400" dirty="0">
              <a:solidFill>
                <a:srgbClr val="FF0000"/>
              </a:solidFill>
            </a:endParaRPr>
          </a:p>
          <a:p>
            <a:r>
              <a:rPr lang="sr-Cyrl-RS" sz="2800" dirty="0">
                <a:solidFill>
                  <a:schemeClr val="bg2">
                    <a:lumMod val="50000"/>
                  </a:schemeClr>
                </a:solidFill>
              </a:rPr>
              <a:t>3.</a:t>
            </a:r>
            <a:r>
              <a:rPr lang="sr-Cyrl-RS" sz="2800" dirty="0"/>
              <a:t> </a:t>
            </a:r>
            <a:r>
              <a:rPr lang="sr-Cyrl-RS" sz="2400" dirty="0" smtClean="0"/>
              <a:t>виђаше</a:t>
            </a:r>
            <a:r>
              <a:rPr lang="sr-Cyrl-RS" sz="2800" dirty="0" smtClean="0"/>
              <a:t>                   виђаху         </a:t>
            </a:r>
            <a:endParaRPr lang="sr-Latn-RS" sz="2800" dirty="0">
              <a:solidFill>
                <a:srgbClr val="FF0000"/>
              </a:solidFill>
            </a:endParaRPr>
          </a:p>
          <a:p>
            <a:endParaRPr lang="sr-Latn-RS" dirty="0"/>
          </a:p>
        </p:txBody>
      </p:sp>
      <p:sp>
        <p:nvSpPr>
          <p:cNvPr id="4" name="Rounded Rectangle 3"/>
          <p:cNvSpPr/>
          <p:nvPr/>
        </p:nvSpPr>
        <p:spPr>
          <a:xfrm>
            <a:off x="5940152" y="2564904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Окрњена презентска основа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32985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Грађење ИМперфекта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RS" dirty="0" smtClean="0"/>
              <a:t>3. додавањем одређених наставака на окрњену презентску основу која се добија одбацивањем вокала </a:t>
            </a:r>
            <a:r>
              <a:rPr lang="sr-Cyrl-RS" b="1" dirty="0" smtClean="0"/>
              <a:t>е </a:t>
            </a:r>
            <a:r>
              <a:rPr lang="sr-Cyrl-RS" dirty="0" smtClean="0"/>
              <a:t>(тада не долази до јотовања)</a:t>
            </a:r>
          </a:p>
          <a:p>
            <a:r>
              <a:rPr lang="sr-Cyrl-RS" sz="2400" dirty="0"/>
              <a:t>једнина                множина</a:t>
            </a:r>
          </a:p>
          <a:p>
            <a:pPr marL="514350" indent="-514350">
              <a:buAutoNum type="arabicPeriod"/>
            </a:pPr>
            <a:r>
              <a:rPr lang="sr-Cyrl-RS" dirty="0"/>
              <a:t>– </a:t>
            </a:r>
            <a:r>
              <a:rPr lang="sr-Cyrl-RS" dirty="0" smtClean="0"/>
              <a:t>ијах               </a:t>
            </a:r>
            <a:r>
              <a:rPr lang="sr-Cyrl-RS" sz="1800" dirty="0"/>
              <a:t>1. </a:t>
            </a:r>
            <a:r>
              <a:rPr lang="sr-Cyrl-RS" dirty="0"/>
              <a:t>– </a:t>
            </a:r>
            <a:r>
              <a:rPr lang="sr-Cyrl-RS" dirty="0" smtClean="0"/>
              <a:t>ијасмо</a:t>
            </a:r>
            <a:endParaRPr lang="sr-Cyrl-RS" dirty="0"/>
          </a:p>
          <a:p>
            <a:pPr marL="514350" indent="-514350">
              <a:buAutoNum type="arabicPeriod"/>
            </a:pPr>
            <a:r>
              <a:rPr lang="sr-Cyrl-RS" dirty="0"/>
              <a:t>- </a:t>
            </a:r>
            <a:r>
              <a:rPr lang="sr-Cyrl-RS" dirty="0" smtClean="0"/>
              <a:t>ијаше             </a:t>
            </a:r>
            <a:r>
              <a:rPr lang="sr-Cyrl-RS" sz="1800" dirty="0"/>
              <a:t>2. </a:t>
            </a:r>
            <a:r>
              <a:rPr lang="sr-Cyrl-RS" dirty="0"/>
              <a:t>– </a:t>
            </a:r>
            <a:r>
              <a:rPr lang="sr-Cyrl-RS" dirty="0" smtClean="0"/>
              <a:t>ијасте</a:t>
            </a:r>
            <a:endParaRPr lang="sr-Cyrl-RS" dirty="0"/>
          </a:p>
          <a:p>
            <a:pPr marL="514350" indent="-514350">
              <a:buAutoNum type="arabicPeriod"/>
            </a:pPr>
            <a:r>
              <a:rPr lang="sr-Cyrl-RS" dirty="0"/>
              <a:t>- </a:t>
            </a:r>
            <a:r>
              <a:rPr lang="sr-Cyrl-RS" dirty="0" smtClean="0"/>
              <a:t>ијаше             </a:t>
            </a:r>
            <a:r>
              <a:rPr lang="sr-Cyrl-RS" sz="1800" dirty="0"/>
              <a:t>3. </a:t>
            </a:r>
            <a:r>
              <a:rPr lang="sr-Cyrl-RS" dirty="0" smtClean="0"/>
              <a:t>– ијаху</a:t>
            </a: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r>
              <a:rPr lang="sr-Cyrl-RS" dirty="0" smtClean="0"/>
              <a:t>ТРЕСТИ </a:t>
            </a:r>
            <a:r>
              <a:rPr lang="sr-Cyrl-RS" dirty="0"/>
              <a:t>– </a:t>
            </a:r>
            <a:r>
              <a:rPr lang="sr-Cyrl-RS" dirty="0" smtClean="0"/>
              <a:t>ТРЕСЕ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МО </a:t>
            </a:r>
            <a:r>
              <a:rPr lang="sr-Cyrl-RS" dirty="0"/>
              <a:t>- </a:t>
            </a:r>
            <a:r>
              <a:rPr lang="sr-Cyrl-RS" dirty="0" smtClean="0"/>
              <a:t>ТРЕС</a:t>
            </a:r>
            <a:r>
              <a:rPr lang="sr-Cyrl-RS" dirty="0" smtClean="0">
                <a:solidFill>
                  <a:schemeClr val="bg2">
                    <a:lumMod val="50000"/>
                  </a:schemeClr>
                </a:solidFill>
              </a:rPr>
              <a:t>Е </a:t>
            </a:r>
            <a:r>
              <a:rPr lang="sr-Cyrl-RS" dirty="0"/>
              <a:t>– </a:t>
            </a:r>
            <a:r>
              <a:rPr lang="sr-Cyrl-RS" u="sng" dirty="0" smtClean="0"/>
              <a:t>ТРЕС=</a:t>
            </a:r>
            <a:endParaRPr lang="sr-Cyrl-RS" u="sng" dirty="0"/>
          </a:p>
          <a:p>
            <a:r>
              <a:rPr lang="sr-Cyrl-RS" dirty="0"/>
              <a:t>  </a:t>
            </a:r>
            <a:r>
              <a:rPr lang="sr-Cyrl-RS" sz="2400" dirty="0"/>
              <a:t>једнина                         </a:t>
            </a:r>
            <a:r>
              <a:rPr lang="sr-Latn-RS" sz="2400" dirty="0"/>
              <a:t>    </a:t>
            </a:r>
            <a:r>
              <a:rPr lang="sr-Cyrl-RS" sz="2400" dirty="0"/>
              <a:t>множина</a:t>
            </a:r>
          </a:p>
          <a:p>
            <a:pPr marL="514350" indent="-514350">
              <a:buAutoNum type="arabicPeriod"/>
            </a:pPr>
            <a:r>
              <a:rPr lang="sr-Cyrl-RS" dirty="0" smtClean="0"/>
              <a:t>трес</a:t>
            </a:r>
            <a:r>
              <a:rPr lang="sr-Cyrl-RS" dirty="0" smtClean="0">
                <a:solidFill>
                  <a:srgbClr val="FF0000"/>
                </a:solidFill>
              </a:rPr>
              <a:t>ијах</a:t>
            </a:r>
            <a:r>
              <a:rPr lang="sr-Cyrl-RS" dirty="0" smtClean="0"/>
              <a:t> </a:t>
            </a:r>
            <a:r>
              <a:rPr lang="sr-Cyrl-RS" sz="1600" dirty="0" smtClean="0"/>
              <a:t>                                       </a:t>
            </a:r>
            <a:r>
              <a:rPr lang="sr-Cyrl-RS" sz="1800" dirty="0"/>
              <a:t>1. </a:t>
            </a:r>
            <a:r>
              <a:rPr lang="sr-Cyrl-RS" dirty="0" smtClean="0"/>
              <a:t>трес</a:t>
            </a:r>
            <a:r>
              <a:rPr lang="sr-Cyrl-RS" dirty="0" smtClean="0">
                <a:solidFill>
                  <a:srgbClr val="FF0000"/>
                </a:solidFill>
              </a:rPr>
              <a:t>ијасмо</a:t>
            </a:r>
            <a:endParaRPr lang="sr-Cyrl-RS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sr-Cyrl-RS" dirty="0" smtClean="0"/>
              <a:t>трес</a:t>
            </a:r>
            <a:r>
              <a:rPr lang="sr-Cyrl-RS" dirty="0" smtClean="0">
                <a:solidFill>
                  <a:srgbClr val="FF0000"/>
                </a:solidFill>
              </a:rPr>
              <a:t>ијаше  </a:t>
            </a:r>
            <a:r>
              <a:rPr lang="sr-Cyrl-RS" dirty="0" smtClean="0"/>
              <a:t>                    </a:t>
            </a:r>
            <a:r>
              <a:rPr lang="sr-Cyrl-RS" sz="1800" dirty="0"/>
              <a:t>2.</a:t>
            </a:r>
            <a:r>
              <a:rPr lang="sr-Cyrl-RS" dirty="0"/>
              <a:t> </a:t>
            </a:r>
            <a:r>
              <a:rPr lang="sr-Cyrl-RS" dirty="0" smtClean="0"/>
              <a:t>трес</a:t>
            </a:r>
            <a:r>
              <a:rPr lang="sr-Cyrl-RS" dirty="0" smtClean="0">
                <a:solidFill>
                  <a:srgbClr val="FF0000"/>
                </a:solidFill>
              </a:rPr>
              <a:t>ијасте</a:t>
            </a:r>
            <a:endParaRPr lang="sr-Cyrl-RS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sr-Cyrl-RS" dirty="0" smtClean="0"/>
              <a:t>трес</a:t>
            </a:r>
            <a:r>
              <a:rPr lang="sr-Cyrl-RS" dirty="0" smtClean="0">
                <a:solidFill>
                  <a:srgbClr val="FF0000"/>
                </a:solidFill>
              </a:rPr>
              <a:t>ијаше </a:t>
            </a:r>
            <a:r>
              <a:rPr lang="sr-Cyrl-RS" dirty="0" smtClean="0"/>
              <a:t>                     </a:t>
            </a:r>
            <a:r>
              <a:rPr lang="sr-Cyrl-RS" sz="1800" dirty="0"/>
              <a:t>3. </a:t>
            </a:r>
            <a:r>
              <a:rPr lang="sr-Cyrl-RS" dirty="0" smtClean="0"/>
              <a:t>трес</a:t>
            </a:r>
            <a:r>
              <a:rPr lang="sr-Cyrl-RS" dirty="0" smtClean="0">
                <a:solidFill>
                  <a:srgbClr val="FF0000"/>
                </a:solidFill>
              </a:rPr>
              <a:t>ијаху</a:t>
            </a:r>
            <a:endParaRPr lang="sr-Cyrl-R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Cyrl-RS" dirty="0"/>
          </a:p>
          <a:p>
            <a:r>
              <a:rPr lang="sr-Cyrl-RS" dirty="0"/>
              <a:t> </a:t>
            </a:r>
            <a:r>
              <a:rPr lang="sr-Cyrl-RS" dirty="0">
                <a:solidFill>
                  <a:schemeClr val="tx2">
                    <a:lumMod val="75000"/>
                  </a:schemeClr>
                </a:solidFill>
              </a:rPr>
              <a:t>Одреди облике имперфекта глагола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плести.</a:t>
            </a:r>
            <a:endParaRPr lang="sr-Latn-RS" dirty="0"/>
          </a:p>
        </p:txBody>
      </p:sp>
      <p:sp>
        <p:nvSpPr>
          <p:cNvPr id="4" name="Rounded Rectangle 3"/>
          <p:cNvSpPr/>
          <p:nvPr/>
        </p:nvSpPr>
        <p:spPr>
          <a:xfrm>
            <a:off x="5004048" y="3645024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Окрњена презентска основа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121636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ИМперфекат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2400" dirty="0"/>
              <a:t>ИМПЕРФЕКАТ ГЛАГОЛА </a:t>
            </a:r>
            <a:r>
              <a:rPr lang="sr-Cyrl-RS" sz="2400" b="1" u="sng" dirty="0" smtClean="0"/>
              <a:t>ПЛЕСТИ</a:t>
            </a:r>
            <a:endParaRPr lang="sr-Cyrl-RS" sz="2400" b="1" u="sng" dirty="0"/>
          </a:p>
          <a:p>
            <a:endParaRPr lang="sr-Cyrl-RS" sz="2400" b="1" u="sng" dirty="0"/>
          </a:p>
          <a:p>
            <a:r>
              <a:rPr lang="sr-Cyrl-RS" sz="2400" u="sng" dirty="0" smtClean="0"/>
              <a:t>Плести </a:t>
            </a:r>
            <a:r>
              <a:rPr lang="sr-Cyrl-RS" sz="2400" dirty="0" smtClean="0"/>
              <a:t> – плете</a:t>
            </a:r>
            <a:r>
              <a:rPr lang="sr-Cyrl-RS" sz="2400" dirty="0" smtClean="0">
                <a:solidFill>
                  <a:schemeClr val="bg2">
                    <a:lumMod val="50000"/>
                  </a:schemeClr>
                </a:solidFill>
              </a:rPr>
              <a:t>мо </a:t>
            </a:r>
            <a:r>
              <a:rPr lang="sr-Cyrl-RS" sz="2400" dirty="0" smtClean="0"/>
              <a:t>– плет</a:t>
            </a:r>
            <a:r>
              <a:rPr lang="sr-Cyrl-RS" sz="2400" dirty="0">
                <a:solidFill>
                  <a:schemeClr val="bg2">
                    <a:lumMod val="50000"/>
                  </a:schemeClr>
                </a:solidFill>
              </a:rPr>
              <a:t>е</a:t>
            </a:r>
            <a:r>
              <a:rPr lang="sr-Cyrl-R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r-Cyrl-RS" sz="2400" dirty="0" smtClean="0"/>
              <a:t>- плет =</a:t>
            </a:r>
            <a:endParaRPr lang="sr-Cyrl-RS" sz="2400" u="sng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sr-Cyrl-RS" sz="2400" u="sng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sr-Cyrl-RS" sz="2400" dirty="0"/>
              <a:t>једнина                     множина</a:t>
            </a:r>
          </a:p>
          <a:p>
            <a:r>
              <a:rPr lang="sr-Cyrl-RS" sz="2400" dirty="0">
                <a:solidFill>
                  <a:schemeClr val="bg2">
                    <a:lumMod val="50000"/>
                  </a:schemeClr>
                </a:solidFill>
              </a:rPr>
              <a:t>1. </a:t>
            </a:r>
            <a:r>
              <a:rPr lang="sr-Cyrl-RS" sz="2000" dirty="0" smtClean="0"/>
              <a:t>плет</a:t>
            </a:r>
            <a:r>
              <a:rPr lang="sr-Cyrl-RS" sz="2000" dirty="0" smtClean="0">
                <a:solidFill>
                  <a:srgbClr val="FF0000"/>
                </a:solidFill>
              </a:rPr>
              <a:t>ијах</a:t>
            </a:r>
            <a:r>
              <a:rPr lang="sr-Cyrl-RS" sz="1200" dirty="0" smtClean="0"/>
              <a:t>                                      </a:t>
            </a:r>
            <a:r>
              <a:rPr lang="sr-Cyrl-RS" sz="2000" dirty="0" smtClean="0"/>
              <a:t>плет</a:t>
            </a:r>
            <a:r>
              <a:rPr lang="sr-Cyrl-RS" sz="2000" dirty="0" smtClean="0">
                <a:solidFill>
                  <a:srgbClr val="FF0000"/>
                </a:solidFill>
              </a:rPr>
              <a:t>ијасмо</a:t>
            </a:r>
            <a:endParaRPr lang="sr-Cyrl-RS" sz="2000" dirty="0">
              <a:solidFill>
                <a:srgbClr val="FF0000"/>
              </a:solidFill>
            </a:endParaRPr>
          </a:p>
          <a:p>
            <a:r>
              <a:rPr lang="sr-Cyrl-RS" sz="2400" dirty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sr-Cyrl-RS" sz="2000" dirty="0" smtClean="0"/>
              <a:t>плет</a:t>
            </a:r>
            <a:r>
              <a:rPr lang="sr-Cyrl-RS" sz="2000" dirty="0" smtClean="0">
                <a:solidFill>
                  <a:srgbClr val="FF0000"/>
                </a:solidFill>
              </a:rPr>
              <a:t>ијаше</a:t>
            </a:r>
            <a:r>
              <a:rPr lang="sr-Cyrl-RS" sz="2000" dirty="0" smtClean="0"/>
              <a:t>                    плет</a:t>
            </a:r>
            <a:r>
              <a:rPr lang="sr-Cyrl-RS" sz="2000" dirty="0" smtClean="0">
                <a:solidFill>
                  <a:srgbClr val="FF0000"/>
                </a:solidFill>
              </a:rPr>
              <a:t>ијасте</a:t>
            </a:r>
            <a:endParaRPr lang="sr-Cyrl-RS" sz="2000" dirty="0">
              <a:solidFill>
                <a:srgbClr val="FF0000"/>
              </a:solidFill>
            </a:endParaRPr>
          </a:p>
          <a:p>
            <a:r>
              <a:rPr lang="sr-Cyrl-RS" sz="2400" dirty="0">
                <a:solidFill>
                  <a:schemeClr val="bg2">
                    <a:lumMod val="50000"/>
                  </a:schemeClr>
                </a:solidFill>
              </a:rPr>
              <a:t>3.</a:t>
            </a:r>
            <a:r>
              <a:rPr lang="sr-Cyrl-RS" sz="2400" dirty="0"/>
              <a:t> </a:t>
            </a:r>
            <a:r>
              <a:rPr lang="sr-Cyrl-RS" sz="2000" dirty="0" smtClean="0"/>
              <a:t>плет</a:t>
            </a:r>
            <a:r>
              <a:rPr lang="sr-Cyrl-RS" sz="2000" dirty="0" smtClean="0">
                <a:solidFill>
                  <a:srgbClr val="FF0000"/>
                </a:solidFill>
              </a:rPr>
              <a:t>ијаше</a:t>
            </a:r>
            <a:r>
              <a:rPr lang="sr-Cyrl-RS" sz="2400" dirty="0" smtClean="0"/>
              <a:t>                 </a:t>
            </a:r>
            <a:r>
              <a:rPr lang="sr-Cyrl-RS" sz="2000" dirty="0" smtClean="0"/>
              <a:t>плет</a:t>
            </a:r>
            <a:r>
              <a:rPr lang="sr-Cyrl-RS" sz="2000" dirty="0" smtClean="0">
                <a:solidFill>
                  <a:srgbClr val="FF0000"/>
                </a:solidFill>
              </a:rPr>
              <a:t>ијаху</a:t>
            </a:r>
            <a:r>
              <a:rPr lang="sr-Cyrl-RS" sz="2400" dirty="0" smtClean="0"/>
              <a:t>         </a:t>
            </a:r>
            <a:endParaRPr lang="sr-Latn-RS" sz="2400" dirty="0">
              <a:solidFill>
                <a:srgbClr val="FF0000"/>
              </a:solidFill>
            </a:endParaRPr>
          </a:p>
          <a:p>
            <a:endParaRPr lang="sr-Latn-RS" dirty="0"/>
          </a:p>
        </p:txBody>
      </p:sp>
      <p:sp>
        <p:nvSpPr>
          <p:cNvPr id="4" name="Rounded Rectangle 3"/>
          <p:cNvSpPr/>
          <p:nvPr/>
        </p:nvSpPr>
        <p:spPr>
          <a:xfrm>
            <a:off x="5746643" y="2348880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Окрњена презентска основа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0854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159</TotalTime>
  <Words>1039</Words>
  <Application>Microsoft Office PowerPoint</Application>
  <PresentationFormat>On-screen Show (4:3)</PresentationFormat>
  <Paragraphs>161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Opulent</vt:lpstr>
      <vt:lpstr>ИМПЕРФЕКАТ</vt:lpstr>
      <vt:lpstr>ИМПЕРФЕКАТ</vt:lpstr>
      <vt:lpstr>ИМперфекат</vt:lpstr>
      <vt:lpstr>Грађење ИМперфекта</vt:lpstr>
      <vt:lpstr>ИМперфекат</vt:lpstr>
      <vt:lpstr>Грађење ИМперфекта</vt:lpstr>
      <vt:lpstr>ИМперфекат</vt:lpstr>
      <vt:lpstr>Грађење ИМперфекта</vt:lpstr>
      <vt:lpstr>ИМперфекат</vt:lpstr>
      <vt:lpstr>Имперфекат помоћних глагола бити и хтети</vt:lpstr>
      <vt:lpstr>Разликуј аорист од имперфекта</vt:lpstr>
      <vt:lpstr>имперфекат</vt:lpstr>
      <vt:lpstr>имперфекат</vt:lpstr>
      <vt:lpstr>Имперфекат – прост и личан глаголски облик</vt:lpstr>
      <vt:lpstr>Имперфекат</vt:lpstr>
      <vt:lpstr>имперфекат</vt:lpstr>
      <vt:lpstr>Имперфекат</vt:lpstr>
      <vt:lpstr>Имперфекат</vt:lpstr>
      <vt:lpstr>Имперфекат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ИМПЕРФЕКАТ</dc:title>
  <dc:creator>Marina</dc:creator>
  <cp:lastModifiedBy>Marina</cp:lastModifiedBy>
  <cp:revision>66</cp:revision>
  <dcterms:created xsi:type="dcterms:W3CDTF">2014-03-04T18:16:29Z</dcterms:created>
  <dcterms:modified xsi:type="dcterms:W3CDTF">2020-03-17T14:39:32Z</dcterms:modified>
</cp:coreProperties>
</file>