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259A32-F413-439E-918C-E93AF089A183}" type="datetimeFigureOut">
              <a:rPr lang="sr-Latn-RS" smtClean="0"/>
              <a:t>17.5.2020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D0591C-BC97-4A0C-9E19-A2931E91EFB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err="1">
                <a:effectLst/>
              </a:rPr>
              <a:t>Књижевнотеоријски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појмови</a:t>
            </a:r>
            <a:r>
              <a:rPr lang="en-US" sz="4000" b="1" dirty="0">
                <a:effectLst/>
              </a:rPr>
              <a:t>: </a:t>
            </a:r>
            <a:r>
              <a:rPr lang="en-US" b="1" dirty="0" err="1">
                <a:effectLst/>
              </a:rPr>
              <a:t>Стилске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фигуре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Област: Књижевност</a:t>
            </a:r>
          </a:p>
          <a:p>
            <a:r>
              <a:rPr lang="sr-Cyrl-RS" dirty="0" smtClean="0"/>
              <a:t>Тип часа: утврђивање</a:t>
            </a:r>
          </a:p>
          <a:p>
            <a:r>
              <a:rPr lang="sr-Cyrl-RS" dirty="0" smtClean="0"/>
              <a:t>5.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606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Стилске фигуре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b="1" dirty="0" smtClean="0">
                <a:solidFill>
                  <a:srgbClr val="7030A0"/>
                </a:solidFill>
              </a:rPr>
              <a:t>Реч </a:t>
            </a:r>
            <a:r>
              <a:rPr lang="en-US" b="1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фигура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у </a:t>
            </a:r>
            <a:r>
              <a:rPr lang="en-US" b="1" dirty="0" err="1">
                <a:solidFill>
                  <a:srgbClr val="7030A0"/>
                </a:solidFill>
              </a:rPr>
              <a:t>науци</a:t>
            </a:r>
            <a:r>
              <a:rPr lang="en-US" b="1" dirty="0">
                <a:solidFill>
                  <a:srgbClr val="7030A0"/>
                </a:solidFill>
              </a:rPr>
              <a:t> и </a:t>
            </a:r>
            <a:r>
              <a:rPr lang="en-US" b="1" dirty="0" err="1" smtClean="0">
                <a:solidFill>
                  <a:srgbClr val="7030A0"/>
                </a:solidFill>
              </a:rPr>
              <a:t>уметности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sr-Cyrl-RS" b="1" dirty="0" smtClean="0">
              <a:solidFill>
                <a:srgbClr val="7030A0"/>
              </a:solidFill>
            </a:endParaRPr>
          </a:p>
          <a:p>
            <a:r>
              <a:rPr lang="sr-Cyrl-RS" dirty="0"/>
              <a:t>г</a:t>
            </a:r>
            <a:r>
              <a:rPr lang="en-US" dirty="0" err="1" smtClean="0">
                <a:latin typeface="Gloucester MT Extra Condensed" panose="02030808020601010101" pitchFamily="18" charset="0"/>
              </a:rPr>
              <a:t>еометријска</a:t>
            </a:r>
            <a:r>
              <a:rPr lang="en-US" dirty="0" smtClean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фигура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представља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тело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описано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правилима</a:t>
            </a:r>
            <a:r>
              <a:rPr lang="en-US" dirty="0">
                <a:latin typeface="Gloucester MT Extra Condensed" panose="02030808020601010101" pitchFamily="18" charset="0"/>
              </a:rPr>
              <a:t> у </a:t>
            </a:r>
            <a:r>
              <a:rPr lang="en-US" dirty="0" err="1" smtClean="0">
                <a:latin typeface="Gloucester MT Extra Condensed" panose="02030808020601010101" pitchFamily="18" charset="0"/>
              </a:rPr>
              <a:t>геометрији</a:t>
            </a:r>
            <a:r>
              <a:rPr lang="en-US" dirty="0" smtClean="0">
                <a:latin typeface="Gloucester MT Extra Condensed" panose="02030808020601010101" pitchFamily="18" charset="0"/>
              </a:rPr>
              <a:t> </a:t>
            </a:r>
            <a:endParaRPr lang="sr-Cyrl-RS" dirty="0" smtClean="0">
              <a:latin typeface="Gloucester MT Extra Condensed" panose="02030808020601010101" pitchFamily="18" charset="0"/>
            </a:endParaRPr>
          </a:p>
          <a:p>
            <a:r>
              <a:rPr lang="en-US" dirty="0" err="1" smtClean="0">
                <a:latin typeface="Gloucester MT Extra Condensed" panose="02030808020601010101" pitchFamily="18" charset="0"/>
              </a:rPr>
              <a:t>шаховске</a:t>
            </a:r>
            <a:r>
              <a:rPr lang="en-US" dirty="0" smtClean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фигуре</a:t>
            </a:r>
            <a:r>
              <a:rPr lang="en-US" dirty="0">
                <a:latin typeface="Gloucester MT Extra Condensed" panose="02030808020601010101" pitchFamily="18" charset="0"/>
              </a:rPr>
              <a:t> (</a:t>
            </a:r>
            <a:r>
              <a:rPr lang="en-US" dirty="0" err="1">
                <a:latin typeface="Gloucester MT Extra Condensed" panose="02030808020601010101" pitchFamily="18" charset="0"/>
              </a:rPr>
              <a:t>краљ</a:t>
            </a:r>
            <a:r>
              <a:rPr lang="en-US" dirty="0">
                <a:latin typeface="Gloucester MT Extra Condensed" panose="02030808020601010101" pitchFamily="18" charset="0"/>
              </a:rPr>
              <a:t>, </a:t>
            </a:r>
            <a:r>
              <a:rPr lang="en-US" dirty="0" err="1">
                <a:latin typeface="Gloucester MT Extra Condensed" panose="02030808020601010101" pitchFamily="18" charset="0"/>
              </a:rPr>
              <a:t>краљица</a:t>
            </a:r>
            <a:r>
              <a:rPr lang="en-US" dirty="0">
                <a:latin typeface="Gloucester MT Extra Condensed" panose="02030808020601010101" pitchFamily="18" charset="0"/>
              </a:rPr>
              <a:t>, </a:t>
            </a:r>
            <a:r>
              <a:rPr lang="en-US" dirty="0" err="1">
                <a:latin typeface="Gloucester MT Extra Condensed" panose="02030808020601010101" pitchFamily="18" charset="0"/>
              </a:rPr>
              <a:t>пион</a:t>
            </a:r>
            <a:r>
              <a:rPr lang="en-US" dirty="0">
                <a:latin typeface="Gloucester MT Extra Condensed" panose="02030808020601010101" pitchFamily="18" charset="0"/>
              </a:rPr>
              <a:t>, </a:t>
            </a:r>
            <a:r>
              <a:rPr lang="en-US" dirty="0" err="1">
                <a:latin typeface="Gloucester MT Extra Condensed" panose="02030808020601010101" pitchFamily="18" charset="0"/>
              </a:rPr>
              <a:t>топ</a:t>
            </a:r>
            <a:r>
              <a:rPr lang="en-US" dirty="0">
                <a:latin typeface="Gloucester MT Extra Condensed" panose="02030808020601010101" pitchFamily="18" charset="0"/>
              </a:rPr>
              <a:t>, </a:t>
            </a:r>
            <a:r>
              <a:rPr lang="en-US" dirty="0" err="1">
                <a:latin typeface="Gloucester MT Extra Condensed" panose="02030808020601010101" pitchFamily="18" charset="0"/>
              </a:rPr>
              <a:t>коњ</a:t>
            </a:r>
            <a:r>
              <a:rPr lang="en-US" dirty="0">
                <a:latin typeface="Gloucester MT Extra Condensed" panose="02030808020601010101" pitchFamily="18" charset="0"/>
              </a:rPr>
              <a:t>, </a:t>
            </a:r>
            <a:r>
              <a:rPr lang="en-US" dirty="0" err="1">
                <a:latin typeface="Gloucester MT Extra Condensed" panose="02030808020601010101" pitchFamily="18" charset="0"/>
              </a:rPr>
              <a:t>ловац</a:t>
            </a:r>
            <a:r>
              <a:rPr lang="en-US" dirty="0">
                <a:latin typeface="Gloucester MT Extra Condensed" panose="02030808020601010101" pitchFamily="18" charset="0"/>
              </a:rPr>
              <a:t>) </a:t>
            </a:r>
            <a:r>
              <a:rPr lang="en-US" dirty="0" err="1">
                <a:latin typeface="Gloucester MT Extra Condensed" panose="02030808020601010101" pitchFamily="18" charset="0"/>
              </a:rPr>
              <a:t>имају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своја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правила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кретања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по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шаховској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 smtClean="0">
                <a:latin typeface="Gloucester MT Extra Condensed" panose="02030808020601010101" pitchFamily="18" charset="0"/>
              </a:rPr>
              <a:t>табли</a:t>
            </a:r>
            <a:endParaRPr lang="sr-Cyrl-RS" dirty="0" smtClean="0">
              <a:latin typeface="Gloucester MT Extra Condensed" panose="02030808020601010101" pitchFamily="18" charset="0"/>
            </a:endParaRPr>
          </a:p>
          <a:p>
            <a:r>
              <a:rPr lang="en-US" dirty="0" err="1" smtClean="0">
                <a:latin typeface="Gloucester MT Extra Condensed" panose="02030808020601010101" pitchFamily="18" charset="0"/>
              </a:rPr>
              <a:t>музичка</a:t>
            </a:r>
            <a:r>
              <a:rPr lang="en-US" dirty="0" smtClean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фигура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је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форма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која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се</a:t>
            </a:r>
            <a:r>
              <a:rPr lang="en-US" dirty="0">
                <a:latin typeface="Gloucester MT Extra Condensed" panose="02030808020601010101" pitchFamily="18" charset="0"/>
              </a:rPr>
              <a:t> у </a:t>
            </a:r>
            <a:r>
              <a:rPr lang="en-US" dirty="0" err="1">
                <a:latin typeface="Gloucester MT Extra Condensed" panose="02030808020601010101" pitchFamily="18" charset="0"/>
              </a:rPr>
              <a:t>музичком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делу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често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понавља</a:t>
            </a:r>
            <a:r>
              <a:rPr lang="en-US" dirty="0">
                <a:latin typeface="Gloucester MT Extra Condensed" panose="02030808020601010101" pitchFamily="18" charset="0"/>
              </a:rPr>
              <a:t>, </a:t>
            </a:r>
            <a:r>
              <a:rPr lang="en-US" dirty="0" err="1">
                <a:latin typeface="Gloucester MT Extra Condensed" panose="02030808020601010101" pitchFamily="18" charset="0"/>
              </a:rPr>
              <a:t>задржавајући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приближно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исти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облик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или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макар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исти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распон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између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првог</a:t>
            </a:r>
            <a:r>
              <a:rPr lang="en-US" dirty="0">
                <a:latin typeface="Gloucester MT Extra Condensed" panose="02030808020601010101" pitchFamily="18" charset="0"/>
              </a:rPr>
              <a:t> и </a:t>
            </a:r>
            <a:r>
              <a:rPr lang="en-US" dirty="0" err="1">
                <a:latin typeface="Gloucester MT Extra Condensed" panose="02030808020601010101" pitchFamily="18" charset="0"/>
              </a:rPr>
              <a:t>последњег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или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>
                <a:latin typeface="Gloucester MT Extra Condensed" panose="02030808020601010101" pitchFamily="18" charset="0"/>
              </a:rPr>
              <a:t>највишег</a:t>
            </a:r>
            <a:r>
              <a:rPr lang="en-US" dirty="0">
                <a:latin typeface="Gloucester MT Extra Condensed" panose="02030808020601010101" pitchFamily="18" charset="0"/>
              </a:rPr>
              <a:t> и </a:t>
            </a:r>
            <a:r>
              <a:rPr lang="en-US" dirty="0" err="1">
                <a:latin typeface="Gloucester MT Extra Condensed" panose="02030808020601010101" pitchFamily="18" charset="0"/>
              </a:rPr>
              <a:t>најнижег</a:t>
            </a:r>
            <a:r>
              <a:rPr lang="en-US" dirty="0">
                <a:latin typeface="Gloucester MT Extra Condensed" panose="02030808020601010101" pitchFamily="18" charset="0"/>
              </a:rPr>
              <a:t> </a:t>
            </a:r>
            <a:r>
              <a:rPr lang="en-US" dirty="0" err="1" smtClean="0">
                <a:latin typeface="Gloucester MT Extra Condensed" panose="02030808020601010101" pitchFamily="18" charset="0"/>
              </a:rPr>
              <a:t>тона</a:t>
            </a:r>
            <a:endParaRPr lang="sr-Cyrl-RS" dirty="0">
              <a:latin typeface="Gloucester MT Extra Condensed" panose="02030808020601010101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sr-Cyrl-R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с</a:t>
            </a:r>
            <a:r>
              <a:rPr lang="en-US" b="1" dirty="0" err="1" smtClean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тилске</a:t>
            </a:r>
            <a:r>
              <a:rPr lang="en-US" b="1" dirty="0" smtClean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фигуре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су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посебни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облици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саопштавања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мисли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и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осећања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оригинално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груписане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речи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Gloucester MT Extra Condensed" panose="02030808020601010101" pitchFamily="18" charset="0"/>
              </a:rPr>
              <a:t>или</a:t>
            </a:r>
            <a:r>
              <a:rPr lang="en-US" b="1" dirty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Gloucester MT Extra Condensed" panose="02030808020601010101" pitchFamily="18" charset="0"/>
              </a:rPr>
              <a:t>реченице</a:t>
            </a:r>
            <a:endParaRPr lang="sr-Latn-RS" b="1" dirty="0">
              <a:solidFill>
                <a:srgbClr val="00B050"/>
              </a:solidFill>
              <a:latin typeface="Gloucester MT Extra Condensed" panose="02030808020601010101" pitchFamily="18" charset="0"/>
            </a:endParaRPr>
          </a:p>
          <a:p>
            <a:endParaRPr lang="sr-Latn-RS" dirty="0">
              <a:latin typeface="Gloucester MT Extra Condensed" panose="02030808020601010101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"/>
            <a:ext cx="2483768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Стилске фигуре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Обнови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длике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стећи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тумачења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књижевнотеоријских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појмова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Расковника</a:t>
            </a:r>
            <a:r>
              <a:rPr lang="sr-Cyrl-RS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(Читанка за 5. разред); регистар појмова налази се на страни 229 и 230; поред сваке стилске фигуре је број стране на којој се можете подсетити значења фигуре.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питет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номатопеја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персонификација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оређење (компарација)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тални епитет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хипербола</a:t>
            </a:r>
          </a:p>
          <a:p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500313" cy="31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4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Вежбање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00B050"/>
                </a:solidFill>
              </a:rPr>
              <a:t>Повежи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линијама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дате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примере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са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називом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стилске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фигуре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  <a:endParaRPr lang="sr-Cyrl-RS" sz="1800" b="1" dirty="0" smtClean="0">
              <a:solidFill>
                <a:srgbClr val="00B050"/>
              </a:solidFill>
            </a:endParaRPr>
          </a:p>
          <a:p>
            <a:pPr marL="82296" indent="0">
              <a:buNone/>
            </a:pPr>
            <a:endParaRPr lang="sr-Cyrl-RS" sz="1800" b="1" dirty="0" smtClean="0">
              <a:solidFill>
                <a:srgbClr val="00B050"/>
              </a:solidFill>
            </a:endParaRPr>
          </a:p>
          <a:p>
            <a:r>
              <a:rPr lang="sr-Cyrl-RS" sz="1800" dirty="0"/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крај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сања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е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питет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Зрикавци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тужно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зричу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оређење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номатопеја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ноћи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персонификација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ћу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сплавом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поћи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sr-Cyrl-RS" sz="1600" b="1" dirty="0" smtClean="0">
                <a:solidFill>
                  <a:srgbClr val="FF0000"/>
                </a:solidFill>
              </a:rPr>
              <a:t>Решење: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крај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сања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е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питет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Зрикавци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зричу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оређење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номатопеја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ноћи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персонификација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ћу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сплавом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поћи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sr-Cyrl-RS" sz="1600" dirty="0" smtClean="0"/>
          </a:p>
          <a:p>
            <a:pPr marL="82296" indent="0">
              <a:buNone/>
            </a:pPr>
            <a:endParaRPr lang="sr-Latn-R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51920" y="4437112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4797152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51920" y="4725144"/>
            <a:ext cx="14401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51920" y="4437112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5531768"/>
            <a:ext cx="2304256" cy="131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Вежбање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Одреди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стилске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фигуре</a:t>
            </a:r>
            <a:r>
              <a:rPr lang="sr-Cyrl-RS" sz="2800" b="1" dirty="0">
                <a:solidFill>
                  <a:srgbClr val="00B050"/>
                </a:solidFill>
              </a:rPr>
              <a:t>.</a:t>
            </a:r>
            <a:endParaRPr lang="sr-Latn-R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а)„</a:t>
            </a:r>
            <a:r>
              <a:rPr lang="en-US" sz="2800" dirty="0" err="1"/>
              <a:t>зврје</a:t>
            </a:r>
            <a:r>
              <a:rPr lang="en-US" sz="2800" dirty="0"/>
              <a:t> (</a:t>
            </a:r>
            <a:r>
              <a:rPr lang="en-US" sz="2800" dirty="0" err="1"/>
              <a:t>саонице</a:t>
            </a:r>
            <a:r>
              <a:rPr lang="en-US" sz="2800" dirty="0"/>
              <a:t>)”, „</a:t>
            </a:r>
            <a:r>
              <a:rPr lang="en-US" sz="2800" dirty="0" err="1"/>
              <a:t>гракћу</a:t>
            </a:r>
            <a:r>
              <a:rPr lang="en-US" sz="2800" dirty="0"/>
              <a:t> </a:t>
            </a:r>
            <a:r>
              <a:rPr lang="en-US" sz="2800" dirty="0" err="1"/>
              <a:t>грачци</a:t>
            </a:r>
            <a:r>
              <a:rPr lang="en-US" sz="2800" dirty="0"/>
              <a:t>” </a:t>
            </a:r>
            <a:r>
              <a:rPr lang="en-US" sz="2800" dirty="0" smtClean="0"/>
              <a:t> </a:t>
            </a:r>
            <a:r>
              <a:rPr lang="en-US" sz="2800" dirty="0"/>
              <a:t>б)„</a:t>
            </a:r>
            <a:r>
              <a:rPr lang="en-US" sz="2800" dirty="0" err="1" smtClean="0"/>
              <a:t>Долази</a:t>
            </a:r>
            <a:r>
              <a:rPr lang="en-US" sz="2800" dirty="0" smtClean="0"/>
              <a:t> </a:t>
            </a:r>
            <a:r>
              <a:rPr lang="en-US" sz="2800" dirty="0"/>
              <a:t>и </a:t>
            </a:r>
            <a:r>
              <a:rPr lang="en-US" sz="2800" dirty="0" err="1"/>
              <a:t>пролећни</a:t>
            </a:r>
            <a:r>
              <a:rPr lang="en-US" sz="2800" dirty="0"/>
              <a:t> </a:t>
            </a:r>
            <a:r>
              <a:rPr lang="en-US" sz="2800" dirty="0" err="1"/>
              <a:t>месец</a:t>
            </a:r>
            <a:r>
              <a:rPr lang="en-US" sz="2800" dirty="0"/>
              <a:t> </a:t>
            </a:r>
            <a:r>
              <a:rPr lang="en-US" sz="2800" dirty="0" err="1"/>
              <a:t>март</a:t>
            </a:r>
            <a:r>
              <a:rPr lang="en-US" sz="2800" dirty="0"/>
              <a:t>.”  </a:t>
            </a:r>
            <a:endParaRPr lang="sr-Cyrl-RS" sz="2800" dirty="0" smtClean="0"/>
          </a:p>
          <a:p>
            <a:endParaRPr lang="sr-Cyrl-RS" sz="2800" dirty="0"/>
          </a:p>
          <a:p>
            <a:r>
              <a:rPr lang="sr-Cyrl-RS" sz="2800" b="1" dirty="0" smtClean="0">
                <a:solidFill>
                  <a:srgbClr val="FF0000"/>
                </a:solidFill>
              </a:rPr>
              <a:t>Решење: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endParaRPr lang="sr-Cyrl-RS" sz="2800" b="1" u="sng" dirty="0" smtClean="0">
              <a:solidFill>
                <a:srgbClr val="FF0000"/>
              </a:solidFill>
            </a:endParaRPr>
          </a:p>
          <a:p>
            <a:r>
              <a:rPr lang="sr-Cyrl-RS" sz="2800" dirty="0" smtClean="0"/>
              <a:t>а) ономатопеја</a:t>
            </a:r>
          </a:p>
          <a:p>
            <a:r>
              <a:rPr lang="sr-Cyrl-RS" sz="2800" dirty="0"/>
              <a:t>б</a:t>
            </a:r>
            <a:r>
              <a:rPr lang="sr-Cyrl-RS" sz="2800" dirty="0" smtClean="0"/>
              <a:t>) персонификација, епитет</a:t>
            </a:r>
            <a:endParaRPr lang="sr-Latn-R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563762" cy="16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Вежбање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Придев</a:t>
            </a:r>
            <a:r>
              <a:rPr lang="sr-Cyrl-R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„</a:t>
            </a:r>
            <a:r>
              <a:rPr lang="en-US" sz="2000" b="1" dirty="0" err="1">
                <a:solidFill>
                  <a:srgbClr val="00B050"/>
                </a:solidFill>
              </a:rPr>
              <a:t>млада</a:t>
            </a:r>
            <a:r>
              <a:rPr lang="en-US" sz="2000" b="1" dirty="0">
                <a:solidFill>
                  <a:srgbClr val="00B050"/>
                </a:solidFill>
              </a:rPr>
              <a:t>”, у </a:t>
            </a:r>
            <a:r>
              <a:rPr lang="en-US" sz="2000" b="1" dirty="0" err="1">
                <a:solidFill>
                  <a:srgbClr val="00B050"/>
                </a:solidFill>
              </a:rPr>
              <a:t>примеру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млада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Гојковица</a:t>
            </a:r>
            <a:r>
              <a:rPr lang="en-US" sz="2000" b="1" dirty="0">
                <a:solidFill>
                  <a:srgbClr val="00B050"/>
                </a:solidFill>
              </a:rPr>
              <a:t>, </a:t>
            </a:r>
            <a:r>
              <a:rPr lang="en-US" sz="2000" b="1" dirty="0" err="1">
                <a:solidFill>
                  <a:srgbClr val="00B050"/>
                </a:solidFill>
              </a:rPr>
              <a:t>представља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јунакињу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народне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епске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песме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Зидање</a:t>
            </a:r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Скадра</a:t>
            </a:r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стилском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фигуром</a:t>
            </a:r>
            <a:r>
              <a:rPr lang="en-US" sz="2000" b="1" dirty="0">
                <a:solidFill>
                  <a:srgbClr val="00B050"/>
                </a:solidFill>
              </a:rPr>
              <a:t>:</a:t>
            </a:r>
            <a:endParaRPr lang="sr-Latn-RS" sz="2000" b="1" dirty="0">
              <a:solidFill>
                <a:srgbClr val="00B050"/>
              </a:solidFill>
            </a:endParaRPr>
          </a:p>
          <a:p>
            <a:r>
              <a:rPr lang="en-US" sz="2000" dirty="0"/>
              <a:t>а) </a:t>
            </a:r>
            <a:r>
              <a:rPr lang="en-US" sz="2000" dirty="0" err="1"/>
              <a:t>персонификацијом</a:t>
            </a:r>
            <a:r>
              <a:rPr lang="en-US" sz="2000" dirty="0"/>
              <a:t>; </a:t>
            </a:r>
            <a:endParaRPr lang="sr-Cyrl-RS" sz="2000" dirty="0" smtClean="0"/>
          </a:p>
          <a:p>
            <a:r>
              <a:rPr lang="en-US" sz="2000" dirty="0" smtClean="0"/>
              <a:t>б</a:t>
            </a:r>
            <a:r>
              <a:rPr lang="en-US" sz="2000" dirty="0"/>
              <a:t>) </a:t>
            </a:r>
            <a:r>
              <a:rPr lang="en-US" sz="2000" dirty="0" err="1"/>
              <a:t>сталним</a:t>
            </a:r>
            <a:r>
              <a:rPr lang="en-US" sz="2000" dirty="0"/>
              <a:t> </a:t>
            </a:r>
            <a:r>
              <a:rPr lang="en-US" sz="2000" dirty="0" err="1"/>
              <a:t>епитетом</a:t>
            </a:r>
            <a:r>
              <a:rPr lang="en-US" sz="2000" dirty="0"/>
              <a:t>; </a:t>
            </a:r>
            <a:endParaRPr lang="sr-Cyrl-RS" sz="2000" dirty="0" smtClean="0"/>
          </a:p>
          <a:p>
            <a:r>
              <a:rPr lang="en-US" sz="2000" dirty="0" smtClean="0"/>
              <a:t>в</a:t>
            </a:r>
            <a:r>
              <a:rPr lang="en-US" sz="2000" dirty="0"/>
              <a:t>) </a:t>
            </a:r>
            <a:r>
              <a:rPr lang="en-US" sz="2000" dirty="0" err="1"/>
              <a:t>ономатопејом</a:t>
            </a:r>
            <a:r>
              <a:rPr lang="en-US" sz="2000" dirty="0"/>
              <a:t>; </a:t>
            </a:r>
            <a:endParaRPr lang="sr-Cyrl-RS" sz="2000" dirty="0" smtClean="0"/>
          </a:p>
          <a:p>
            <a:r>
              <a:rPr lang="en-US" sz="2000" dirty="0" smtClean="0"/>
              <a:t>г</a:t>
            </a:r>
            <a:r>
              <a:rPr lang="en-US" sz="2000" dirty="0"/>
              <a:t>) </a:t>
            </a:r>
            <a:r>
              <a:rPr lang="en-US" sz="2000" dirty="0" err="1"/>
              <a:t>хиперболом</a:t>
            </a:r>
            <a:r>
              <a:rPr lang="en-US" sz="2000" dirty="0"/>
              <a:t>. </a:t>
            </a:r>
            <a:endParaRPr lang="sr-Cyrl-RS" sz="2000" dirty="0" smtClean="0"/>
          </a:p>
          <a:p>
            <a:r>
              <a:rPr lang="sr-Cyrl-RS" sz="2000" dirty="0" smtClean="0"/>
              <a:t>Одреди тачан одговор</a:t>
            </a:r>
            <a:r>
              <a:rPr lang="en-US" sz="2000" dirty="0" smtClean="0"/>
              <a:t>.</a:t>
            </a:r>
            <a:r>
              <a:rPr lang="sr-Cyrl-RS" sz="2000" dirty="0" smtClean="0"/>
              <a:t>            </a:t>
            </a:r>
          </a:p>
          <a:p>
            <a:endParaRPr lang="sr-Cyrl-RS" sz="2000" dirty="0"/>
          </a:p>
          <a:p>
            <a:pPr marL="82296" indent="0">
              <a:buNone/>
            </a:pPr>
            <a:endParaRPr lang="sr-Cyrl-RS" sz="2000" dirty="0" smtClean="0"/>
          </a:p>
          <a:p>
            <a:r>
              <a:rPr lang="sr-Cyrl-RS" sz="2000" b="1" dirty="0" smtClean="0">
                <a:solidFill>
                  <a:srgbClr val="FF0000"/>
                </a:solidFill>
              </a:rPr>
              <a:t>Решење:</a:t>
            </a:r>
          </a:p>
          <a:p>
            <a:r>
              <a:rPr lang="sr-Cyrl-RS" sz="2000" dirty="0"/>
              <a:t>б</a:t>
            </a:r>
            <a:r>
              <a:rPr lang="sr-Cyrl-RS" sz="2000" dirty="0" smtClean="0"/>
              <a:t>) сталним епитетом</a:t>
            </a:r>
            <a:endParaRPr lang="sr-Latn-R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44070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Вежбање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</a:rPr>
              <a:t>У </a:t>
            </a:r>
            <a:r>
              <a:rPr lang="en-US" sz="2400" b="1" dirty="0" err="1">
                <a:solidFill>
                  <a:srgbClr val="00B050"/>
                </a:solidFill>
              </a:rPr>
              <a:t>реченици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Јунак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је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као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од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шале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померао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брда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и </a:t>
            </a:r>
            <a:r>
              <a:rPr lang="en-US" sz="24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планине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употребљени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су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  <a:endParaRPr lang="sr-Latn-RS" sz="2400" b="1" dirty="0">
              <a:solidFill>
                <a:srgbClr val="00B050"/>
              </a:solidFill>
            </a:endParaRPr>
          </a:p>
          <a:p>
            <a:r>
              <a:rPr lang="en-US" sz="2000" dirty="0"/>
              <a:t>а) </a:t>
            </a:r>
            <a:r>
              <a:rPr lang="en-US" sz="2000" dirty="0" err="1"/>
              <a:t>персонификација</a:t>
            </a:r>
            <a:r>
              <a:rPr lang="en-US" sz="2000" dirty="0"/>
              <a:t> и </a:t>
            </a:r>
            <a:r>
              <a:rPr lang="en-US" sz="2000" dirty="0" err="1"/>
              <a:t>епитет</a:t>
            </a:r>
            <a:r>
              <a:rPr lang="en-US" sz="2000" dirty="0"/>
              <a:t>; </a:t>
            </a:r>
            <a:endParaRPr lang="sr-Cyrl-RS" sz="2000" dirty="0" smtClean="0"/>
          </a:p>
          <a:p>
            <a:r>
              <a:rPr lang="en-US" sz="2000" dirty="0" smtClean="0"/>
              <a:t>б</a:t>
            </a:r>
            <a:r>
              <a:rPr lang="en-US" sz="2000" dirty="0"/>
              <a:t>) </a:t>
            </a:r>
            <a:r>
              <a:rPr lang="en-US" sz="2000" dirty="0" err="1"/>
              <a:t>епитет</a:t>
            </a:r>
            <a:r>
              <a:rPr lang="en-US" sz="2000" dirty="0"/>
              <a:t> и </a:t>
            </a:r>
            <a:r>
              <a:rPr lang="en-US" sz="2000" dirty="0" err="1"/>
              <a:t>ономатопеја</a:t>
            </a:r>
            <a:r>
              <a:rPr lang="en-US" sz="2000" dirty="0"/>
              <a:t>; </a:t>
            </a:r>
            <a:endParaRPr lang="sr-Cyrl-RS" sz="2000" dirty="0" smtClean="0"/>
          </a:p>
          <a:p>
            <a:r>
              <a:rPr lang="en-US" sz="2000" dirty="0" smtClean="0"/>
              <a:t>в</a:t>
            </a:r>
            <a:r>
              <a:rPr lang="en-US" sz="2000" dirty="0"/>
              <a:t>) </a:t>
            </a:r>
            <a:r>
              <a:rPr lang="en-US" sz="2000" dirty="0" err="1"/>
              <a:t>хипербола</a:t>
            </a:r>
            <a:r>
              <a:rPr lang="en-US" sz="2000" dirty="0"/>
              <a:t> и </a:t>
            </a:r>
            <a:r>
              <a:rPr lang="en-US" sz="2000" dirty="0" err="1"/>
              <a:t>поређење</a:t>
            </a:r>
            <a:r>
              <a:rPr lang="en-US" sz="2000" dirty="0"/>
              <a:t>. </a:t>
            </a:r>
            <a:endParaRPr lang="sr-Cyrl-RS" sz="2000" dirty="0" smtClean="0"/>
          </a:p>
          <a:p>
            <a:r>
              <a:rPr lang="sr-Cyrl-RS" sz="2000" dirty="0" smtClean="0"/>
              <a:t>Одреди тачан одговор</a:t>
            </a:r>
            <a:r>
              <a:rPr lang="en-US" sz="2000" dirty="0" smtClean="0"/>
              <a:t>.</a:t>
            </a:r>
            <a:endParaRPr lang="sr-Cyrl-RS" sz="2000" dirty="0" smtClean="0"/>
          </a:p>
          <a:p>
            <a:endParaRPr lang="sr-Cyrl-RS" sz="2000" dirty="0"/>
          </a:p>
          <a:p>
            <a:pPr marL="82296" indent="0">
              <a:buNone/>
            </a:pPr>
            <a:endParaRPr lang="sr-Cyrl-RS" sz="2000" dirty="0" smtClean="0"/>
          </a:p>
          <a:p>
            <a:r>
              <a:rPr lang="sr-Cyrl-RS" sz="2000" b="1" dirty="0" smtClean="0">
                <a:solidFill>
                  <a:srgbClr val="FF0000"/>
                </a:solidFill>
              </a:rPr>
              <a:t>Решење:</a:t>
            </a:r>
          </a:p>
          <a:p>
            <a:r>
              <a:rPr lang="en-US" sz="2000" dirty="0"/>
              <a:t>в) </a:t>
            </a:r>
            <a:r>
              <a:rPr lang="en-US" sz="2000" dirty="0" err="1"/>
              <a:t>хипербола</a:t>
            </a:r>
            <a:r>
              <a:rPr lang="en-US" sz="2000" dirty="0"/>
              <a:t> и </a:t>
            </a:r>
            <a:r>
              <a:rPr lang="en-US" sz="2000" dirty="0" err="1"/>
              <a:t>поређење</a:t>
            </a:r>
            <a:endParaRPr lang="sr-Cyrl-RS" sz="2000" b="1" dirty="0" smtClean="0">
              <a:solidFill>
                <a:srgbClr val="FF0000"/>
              </a:solidFill>
            </a:endParaRPr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6788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Вежбање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32859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Пажљиво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прочитај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стихове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из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епске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народне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песме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Женидба</a:t>
            </a:r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краља</a:t>
            </a:r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Вукашина</a:t>
            </a:r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и </a:t>
            </a:r>
            <a:r>
              <a:rPr lang="en-US" sz="2000" b="1" dirty="0" err="1">
                <a:solidFill>
                  <a:srgbClr val="00B050"/>
                </a:solidFill>
              </a:rPr>
              <a:t>објасни</a:t>
            </a:r>
            <a:r>
              <a:rPr lang="en-US" sz="2000" b="1" dirty="0">
                <a:solidFill>
                  <a:srgbClr val="00B050"/>
                </a:solidFill>
              </a:rPr>
              <a:t> у </a:t>
            </a:r>
            <a:r>
              <a:rPr lang="en-US" sz="2000" b="1" dirty="0" err="1">
                <a:solidFill>
                  <a:srgbClr val="00B050"/>
                </a:solidFill>
              </a:rPr>
              <a:t>неколико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граматички</a:t>
            </a:r>
            <a:r>
              <a:rPr lang="en-US" sz="2000" b="1" dirty="0">
                <a:solidFill>
                  <a:srgbClr val="00B050"/>
                </a:solidFill>
              </a:rPr>
              <a:t> и </a:t>
            </a:r>
            <a:r>
              <a:rPr lang="en-US" sz="2000" b="1" dirty="0" err="1">
                <a:solidFill>
                  <a:srgbClr val="00B050"/>
                </a:solidFill>
              </a:rPr>
              <a:t>правописно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исправних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реченица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зашто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је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народни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певач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употребио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хиперболу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  <a:endParaRPr lang="sr-Latn-RS" sz="2000" b="1" dirty="0">
              <a:solidFill>
                <a:srgbClr val="00B050"/>
              </a:solidFill>
            </a:endParaRPr>
          </a:p>
          <a:p>
            <a:r>
              <a:rPr lang="en-US" sz="1900" dirty="0" err="1"/>
              <a:t>Ал</a:t>
            </a:r>
            <a:r>
              <a:rPr lang="en-US" sz="1900" dirty="0"/>
              <a:t>’ </a:t>
            </a:r>
            <a:r>
              <a:rPr lang="en-US" sz="1900" dirty="0" err="1"/>
              <a:t>да</a:t>
            </a:r>
            <a:r>
              <a:rPr lang="en-US" sz="1900" dirty="0"/>
              <a:t> </a:t>
            </a:r>
            <a:r>
              <a:rPr lang="en-US" sz="1900" dirty="0" err="1"/>
              <a:t>видиш</a:t>
            </a:r>
            <a:r>
              <a:rPr lang="en-US" sz="1900" dirty="0"/>
              <a:t> </a:t>
            </a:r>
            <a:r>
              <a:rPr lang="en-US" sz="1900" dirty="0" err="1"/>
              <a:t>чуда</a:t>
            </a:r>
            <a:r>
              <a:rPr lang="en-US" sz="1900" dirty="0"/>
              <a:t> </a:t>
            </a:r>
            <a:r>
              <a:rPr lang="en-US" sz="1900" dirty="0" err="1"/>
              <a:t>великога</a:t>
            </a:r>
            <a:r>
              <a:rPr lang="en-US" sz="1900" dirty="0"/>
              <a:t>: </a:t>
            </a:r>
            <a:endParaRPr lang="sr-Cyrl-RS" sz="1900" dirty="0" smtClean="0"/>
          </a:p>
          <a:p>
            <a:r>
              <a:rPr lang="en-US" sz="1900" dirty="0" err="1" smtClean="0"/>
              <a:t>што</a:t>
            </a:r>
            <a:r>
              <a:rPr lang="en-US" sz="1900" dirty="0" smtClean="0"/>
              <a:t> </a:t>
            </a:r>
            <a:r>
              <a:rPr lang="en-US" sz="1900" dirty="0" err="1"/>
              <a:t>Момчилу</a:t>
            </a:r>
            <a:r>
              <a:rPr lang="en-US" sz="1900" dirty="0"/>
              <a:t> </a:t>
            </a:r>
            <a:r>
              <a:rPr lang="en-US" sz="1900" dirty="0" err="1"/>
              <a:t>било</a:t>
            </a:r>
            <a:r>
              <a:rPr lang="en-US" sz="1900" dirty="0"/>
              <a:t> </a:t>
            </a:r>
            <a:r>
              <a:rPr lang="en-US" sz="1900" dirty="0" err="1"/>
              <a:t>до</a:t>
            </a:r>
            <a:r>
              <a:rPr lang="en-US" sz="1900" dirty="0"/>
              <a:t> </a:t>
            </a:r>
            <a:r>
              <a:rPr lang="en-US" sz="1900" dirty="0" err="1"/>
              <a:t>кољена</a:t>
            </a:r>
            <a:r>
              <a:rPr lang="en-US" sz="1900" dirty="0"/>
              <a:t>, </a:t>
            </a:r>
            <a:endParaRPr lang="sr-Cyrl-RS" sz="1900" dirty="0" smtClean="0"/>
          </a:p>
          <a:p>
            <a:r>
              <a:rPr lang="en-US" sz="1900" dirty="0" err="1" smtClean="0"/>
              <a:t>Вукашину</a:t>
            </a:r>
            <a:r>
              <a:rPr lang="en-US" sz="1900" dirty="0" smtClean="0"/>
              <a:t> </a:t>
            </a:r>
            <a:r>
              <a:rPr lang="en-US" sz="1900" dirty="0" err="1"/>
              <a:t>по</a:t>
            </a:r>
            <a:r>
              <a:rPr lang="en-US" sz="1900" dirty="0"/>
              <a:t> </a:t>
            </a:r>
            <a:r>
              <a:rPr lang="en-US" sz="1900" dirty="0" err="1"/>
              <a:t>земљи</a:t>
            </a:r>
            <a:r>
              <a:rPr lang="en-US" sz="1900" dirty="0"/>
              <a:t> </a:t>
            </a:r>
            <a:r>
              <a:rPr lang="en-US" sz="1900" dirty="0" err="1"/>
              <a:t>се</a:t>
            </a:r>
            <a:r>
              <a:rPr lang="en-US" sz="1900" dirty="0"/>
              <a:t> </a:t>
            </a:r>
            <a:r>
              <a:rPr lang="en-US" sz="1900" dirty="0" err="1"/>
              <a:t>вуче</a:t>
            </a:r>
            <a:r>
              <a:rPr lang="en-US" sz="1900" dirty="0"/>
              <a:t>; </a:t>
            </a:r>
            <a:endParaRPr lang="sr-Cyrl-RS" sz="1900" dirty="0" smtClean="0"/>
          </a:p>
          <a:p>
            <a:r>
              <a:rPr lang="en-US" sz="1900" dirty="0" err="1" smtClean="0"/>
              <a:t>што</a:t>
            </a:r>
            <a:r>
              <a:rPr lang="en-US" sz="1900" dirty="0" smtClean="0"/>
              <a:t> </a:t>
            </a:r>
            <a:r>
              <a:rPr lang="en-US" sz="1900" dirty="0" err="1"/>
              <a:t>Момчилу</a:t>
            </a:r>
            <a:r>
              <a:rPr lang="en-US" sz="1900" dirty="0"/>
              <a:t> </a:t>
            </a:r>
            <a:r>
              <a:rPr lang="en-US" sz="1900" dirty="0" err="1"/>
              <a:t>таман</a:t>
            </a:r>
            <a:r>
              <a:rPr lang="en-US" sz="1900" dirty="0"/>
              <a:t> </a:t>
            </a:r>
            <a:r>
              <a:rPr lang="en-US" sz="1900" dirty="0" err="1"/>
              <a:t>калпак</a:t>
            </a:r>
            <a:r>
              <a:rPr lang="en-US" sz="1900" dirty="0"/>
              <a:t> </a:t>
            </a:r>
            <a:r>
              <a:rPr lang="en-US" sz="1900" dirty="0" err="1"/>
              <a:t>био</a:t>
            </a:r>
            <a:r>
              <a:rPr lang="en-US" sz="1900" dirty="0"/>
              <a:t>, </a:t>
            </a:r>
            <a:endParaRPr lang="sr-Cyrl-RS" sz="1900" dirty="0" smtClean="0"/>
          </a:p>
          <a:p>
            <a:r>
              <a:rPr lang="en-US" sz="1900" dirty="0" err="1" smtClean="0"/>
              <a:t>Вукашину</a:t>
            </a:r>
            <a:r>
              <a:rPr lang="en-US" sz="1900" dirty="0" smtClean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рамена</a:t>
            </a:r>
            <a:r>
              <a:rPr lang="en-US" sz="1900" dirty="0"/>
              <a:t> </a:t>
            </a:r>
            <a:r>
              <a:rPr lang="en-US" sz="1900" dirty="0" err="1"/>
              <a:t>пада</a:t>
            </a:r>
            <a:r>
              <a:rPr lang="en-US" sz="1900" dirty="0"/>
              <a:t>;</a:t>
            </a:r>
            <a:endParaRPr lang="sr-Latn-RS" sz="1900" dirty="0"/>
          </a:p>
          <a:p>
            <a:r>
              <a:rPr lang="en-US" sz="1900" dirty="0" err="1"/>
              <a:t>што</a:t>
            </a:r>
            <a:r>
              <a:rPr lang="en-US" sz="1900" dirty="0"/>
              <a:t> </a:t>
            </a:r>
            <a:r>
              <a:rPr lang="en-US" sz="1900" dirty="0" err="1"/>
              <a:t>Момчилу</a:t>
            </a:r>
            <a:r>
              <a:rPr lang="en-US" sz="1900" dirty="0"/>
              <a:t> </a:t>
            </a:r>
            <a:r>
              <a:rPr lang="en-US" sz="1900" dirty="0" err="1"/>
              <a:t>таман</a:t>
            </a:r>
            <a:r>
              <a:rPr lang="en-US" sz="1900" dirty="0"/>
              <a:t> </a:t>
            </a:r>
            <a:r>
              <a:rPr lang="en-US" sz="1900" dirty="0" err="1"/>
              <a:t>чизма</a:t>
            </a:r>
            <a:r>
              <a:rPr lang="en-US" sz="1900" dirty="0"/>
              <a:t> </a:t>
            </a:r>
            <a:r>
              <a:rPr lang="en-US" sz="1900" dirty="0" err="1"/>
              <a:t>била</a:t>
            </a:r>
            <a:r>
              <a:rPr lang="en-US" sz="1900" dirty="0"/>
              <a:t>, </a:t>
            </a:r>
            <a:endParaRPr lang="sr-Cyrl-RS" sz="1900" dirty="0" smtClean="0"/>
          </a:p>
          <a:p>
            <a:r>
              <a:rPr lang="en-US" sz="1900" dirty="0" err="1" smtClean="0"/>
              <a:t>ту</a:t>
            </a:r>
            <a:r>
              <a:rPr lang="en-US" sz="1900" dirty="0" smtClean="0"/>
              <a:t> </a:t>
            </a:r>
            <a:r>
              <a:rPr lang="en-US" sz="1900" dirty="0" err="1"/>
              <a:t>Вукашин</a:t>
            </a:r>
            <a:r>
              <a:rPr lang="en-US" sz="1900" dirty="0"/>
              <a:t> </a:t>
            </a:r>
            <a:r>
              <a:rPr lang="en-US" sz="1900" dirty="0" err="1"/>
              <a:t>обје</a:t>
            </a:r>
            <a:r>
              <a:rPr lang="en-US" sz="1900" dirty="0"/>
              <a:t> </a:t>
            </a:r>
            <a:r>
              <a:rPr lang="en-US" sz="1900" dirty="0" err="1"/>
              <a:t>ноге</a:t>
            </a:r>
            <a:r>
              <a:rPr lang="en-US" sz="1900" dirty="0"/>
              <a:t> </a:t>
            </a:r>
            <a:r>
              <a:rPr lang="en-US" sz="1900" dirty="0" err="1"/>
              <a:t>меће</a:t>
            </a:r>
            <a:r>
              <a:rPr lang="en-US" sz="1900" dirty="0"/>
              <a:t>;</a:t>
            </a:r>
            <a:endParaRPr lang="sr-Latn-RS" sz="1900" dirty="0"/>
          </a:p>
          <a:p>
            <a:r>
              <a:rPr lang="en-US" sz="1900" dirty="0" err="1"/>
              <a:t>што</a:t>
            </a:r>
            <a:r>
              <a:rPr lang="en-US" sz="1900" dirty="0"/>
              <a:t> </a:t>
            </a:r>
            <a:r>
              <a:rPr lang="en-US" sz="1900" dirty="0" err="1"/>
              <a:t>Момчилу</a:t>
            </a:r>
            <a:r>
              <a:rPr lang="en-US" sz="1900" dirty="0"/>
              <a:t> </a:t>
            </a:r>
            <a:r>
              <a:rPr lang="en-US" sz="1900" dirty="0" err="1"/>
              <a:t>златан</a:t>
            </a:r>
            <a:r>
              <a:rPr lang="en-US" sz="1900" dirty="0"/>
              <a:t> </a:t>
            </a:r>
            <a:r>
              <a:rPr lang="en-US" sz="1900" dirty="0" err="1"/>
              <a:t>прстен</a:t>
            </a:r>
            <a:r>
              <a:rPr lang="en-US" sz="1900" dirty="0"/>
              <a:t> </a:t>
            </a:r>
            <a:r>
              <a:rPr lang="en-US" sz="1900" dirty="0" err="1"/>
              <a:t>био</a:t>
            </a:r>
            <a:r>
              <a:rPr lang="en-US" sz="1900" dirty="0"/>
              <a:t>, </a:t>
            </a:r>
            <a:endParaRPr lang="sr-Cyrl-RS" sz="1900" dirty="0" smtClean="0"/>
          </a:p>
          <a:p>
            <a:r>
              <a:rPr lang="en-US" sz="1900" dirty="0" err="1" smtClean="0"/>
              <a:t>ту</a:t>
            </a:r>
            <a:r>
              <a:rPr lang="en-US" sz="1900" dirty="0" smtClean="0"/>
              <a:t> </a:t>
            </a:r>
            <a:r>
              <a:rPr lang="en-US" sz="1900" dirty="0" err="1"/>
              <a:t>Вукашин</a:t>
            </a:r>
            <a:r>
              <a:rPr lang="en-US" sz="1900" dirty="0"/>
              <a:t> </a:t>
            </a:r>
            <a:r>
              <a:rPr lang="en-US" sz="1900" dirty="0" err="1"/>
              <a:t>три</a:t>
            </a:r>
            <a:r>
              <a:rPr lang="en-US" sz="1900" dirty="0"/>
              <a:t> </a:t>
            </a:r>
            <a:r>
              <a:rPr lang="en-US" sz="1900" dirty="0" err="1"/>
              <a:t>прста</a:t>
            </a:r>
            <a:r>
              <a:rPr lang="en-US" sz="1900" dirty="0"/>
              <a:t> </a:t>
            </a:r>
            <a:r>
              <a:rPr lang="en-US" sz="1900" dirty="0" err="1"/>
              <a:t>завлачи</a:t>
            </a:r>
            <a:r>
              <a:rPr lang="en-US" sz="1900" dirty="0"/>
              <a:t>; </a:t>
            </a:r>
            <a:endParaRPr lang="sr-Cyrl-RS" sz="1900" dirty="0" smtClean="0"/>
          </a:p>
          <a:p>
            <a:r>
              <a:rPr lang="en-US" sz="1900" dirty="0" err="1" smtClean="0"/>
              <a:t>што</a:t>
            </a:r>
            <a:r>
              <a:rPr lang="en-US" sz="1900" dirty="0" smtClean="0"/>
              <a:t> </a:t>
            </a:r>
            <a:r>
              <a:rPr lang="en-US" sz="1900" dirty="0" err="1"/>
              <a:t>Момчилу</a:t>
            </a:r>
            <a:r>
              <a:rPr lang="en-US" sz="1900" dirty="0"/>
              <a:t> </a:t>
            </a:r>
            <a:r>
              <a:rPr lang="en-US" sz="1900" dirty="0" err="1"/>
              <a:t>таман</a:t>
            </a:r>
            <a:r>
              <a:rPr lang="en-US" sz="1900" dirty="0"/>
              <a:t> </a:t>
            </a:r>
            <a:r>
              <a:rPr lang="en-US" sz="1900" dirty="0" err="1"/>
              <a:t>сабља</a:t>
            </a:r>
            <a:r>
              <a:rPr lang="en-US" sz="1900" dirty="0"/>
              <a:t> </a:t>
            </a:r>
            <a:r>
              <a:rPr lang="en-US" sz="1900" dirty="0" err="1"/>
              <a:t>била</a:t>
            </a:r>
            <a:r>
              <a:rPr lang="en-US" sz="1900" dirty="0"/>
              <a:t>, </a:t>
            </a:r>
            <a:endParaRPr lang="sr-Cyrl-RS" sz="1900" dirty="0" smtClean="0"/>
          </a:p>
          <a:p>
            <a:r>
              <a:rPr lang="en-US" sz="1900" dirty="0" err="1" smtClean="0"/>
              <a:t>Вукашину</a:t>
            </a:r>
            <a:r>
              <a:rPr lang="en-US" sz="1900" dirty="0" smtClean="0"/>
              <a:t> </a:t>
            </a:r>
            <a:r>
              <a:rPr lang="en-US" sz="1900" dirty="0"/>
              <a:t>с’ </a:t>
            </a:r>
            <a:r>
              <a:rPr lang="en-US" sz="1900" dirty="0" err="1"/>
              <a:t>аршин</a:t>
            </a:r>
            <a:r>
              <a:rPr lang="en-US" sz="1900" dirty="0"/>
              <a:t> </a:t>
            </a:r>
            <a:r>
              <a:rPr lang="en-US" sz="1900" dirty="0" err="1"/>
              <a:t>земљом</a:t>
            </a:r>
            <a:r>
              <a:rPr lang="en-US" sz="1900" dirty="0"/>
              <a:t> </a:t>
            </a:r>
            <a:r>
              <a:rPr lang="en-US" sz="1900" dirty="0" err="1"/>
              <a:t>вуче</a:t>
            </a:r>
            <a:r>
              <a:rPr lang="en-US" sz="1900" dirty="0"/>
              <a:t>; </a:t>
            </a:r>
            <a:endParaRPr lang="sr-Cyrl-RS" sz="1900" dirty="0" smtClean="0"/>
          </a:p>
          <a:p>
            <a:r>
              <a:rPr lang="en-US" sz="1900" dirty="0" err="1" smtClean="0"/>
              <a:t>што</a:t>
            </a:r>
            <a:r>
              <a:rPr lang="en-US" sz="1900" dirty="0" smtClean="0"/>
              <a:t> </a:t>
            </a:r>
            <a:r>
              <a:rPr lang="en-US" sz="1900" dirty="0" err="1"/>
              <a:t>Момчилу</a:t>
            </a:r>
            <a:r>
              <a:rPr lang="en-US" sz="1900" dirty="0"/>
              <a:t> </a:t>
            </a:r>
            <a:r>
              <a:rPr lang="en-US" sz="1900" dirty="0" err="1"/>
              <a:t>таман</a:t>
            </a:r>
            <a:r>
              <a:rPr lang="en-US" sz="1900" dirty="0"/>
              <a:t> </a:t>
            </a:r>
            <a:r>
              <a:rPr lang="en-US" sz="1900" dirty="0" err="1"/>
              <a:t>џеба</a:t>
            </a:r>
            <a:r>
              <a:rPr lang="en-US" sz="1900" dirty="0"/>
              <a:t> </a:t>
            </a:r>
            <a:r>
              <a:rPr lang="en-US" sz="1900" dirty="0" err="1"/>
              <a:t>била</a:t>
            </a:r>
            <a:r>
              <a:rPr lang="en-US" sz="1900" dirty="0"/>
              <a:t>,</a:t>
            </a:r>
            <a:endParaRPr lang="sr-Latn-RS" sz="1900" dirty="0"/>
          </a:p>
          <a:p>
            <a:r>
              <a:rPr lang="en-US" sz="1900" dirty="0" err="1"/>
              <a:t>краљ</a:t>
            </a:r>
            <a:r>
              <a:rPr lang="en-US" sz="1900" dirty="0"/>
              <a:t> </a:t>
            </a:r>
            <a:r>
              <a:rPr lang="en-US" sz="1900" dirty="0" err="1"/>
              <a:t>се</a:t>
            </a:r>
            <a:r>
              <a:rPr lang="en-US" sz="1900" dirty="0"/>
              <a:t> </a:t>
            </a:r>
            <a:r>
              <a:rPr lang="en-US" sz="1900" dirty="0" err="1"/>
              <a:t>под</a:t>
            </a:r>
            <a:r>
              <a:rPr lang="en-US" sz="1900" dirty="0"/>
              <a:t> </a:t>
            </a:r>
            <a:r>
              <a:rPr lang="en-US" sz="1900" dirty="0" err="1"/>
              <a:t>њом</a:t>
            </a:r>
            <a:r>
              <a:rPr lang="en-US" sz="1900" dirty="0"/>
              <a:t> </a:t>
            </a:r>
            <a:r>
              <a:rPr lang="en-US" sz="1900" dirty="0" err="1"/>
              <a:t>ни</a:t>
            </a:r>
            <a:r>
              <a:rPr lang="en-US" sz="1900" dirty="0"/>
              <a:t> </a:t>
            </a:r>
            <a:r>
              <a:rPr lang="en-US" sz="1900" dirty="0" err="1"/>
              <a:t>дигнут</a:t>
            </a:r>
            <a:r>
              <a:rPr lang="en-US" sz="1900" dirty="0"/>
              <a:t> </a:t>
            </a:r>
            <a:r>
              <a:rPr lang="en-US" sz="1900" dirty="0" err="1"/>
              <a:t>не</a:t>
            </a:r>
            <a:r>
              <a:rPr lang="en-US" sz="1900" dirty="0"/>
              <a:t> </a:t>
            </a:r>
            <a:r>
              <a:rPr lang="en-US" sz="1900" dirty="0" err="1"/>
              <a:t>може</a:t>
            </a:r>
            <a:r>
              <a:rPr lang="en-US" sz="1900" dirty="0"/>
              <a:t>.</a:t>
            </a:r>
            <a:endParaRPr lang="sr-Latn-RS" sz="1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3"/>
            <a:ext cx="279844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7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/>
              <a:t>Домаћи</a:t>
            </a:r>
            <a:r>
              <a:rPr lang="en-US" sz="4400" b="1" dirty="0"/>
              <a:t> </a:t>
            </a:r>
            <a:r>
              <a:rPr lang="en-US" sz="4400" b="1" dirty="0" err="1"/>
              <a:t>задатак</a:t>
            </a:r>
            <a:r>
              <a:rPr lang="en-US" sz="4400" b="1" dirty="0"/>
              <a:t>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800" dirty="0" smtClean="0"/>
              <a:t>Можете урадити </a:t>
            </a:r>
            <a:r>
              <a:rPr lang="en-US" sz="1800" dirty="0" err="1" smtClean="0"/>
              <a:t>први</a:t>
            </a:r>
            <a:r>
              <a:rPr lang="en-US" sz="1800" dirty="0" smtClean="0"/>
              <a:t> </a:t>
            </a:r>
            <a:r>
              <a:rPr lang="en-US" sz="1800" dirty="0" err="1"/>
              <a:t>интерактивни</a:t>
            </a:r>
            <a:r>
              <a:rPr lang="en-US" sz="1800" dirty="0"/>
              <a:t> </a:t>
            </a:r>
            <a:r>
              <a:rPr lang="en-US" sz="1800" dirty="0" err="1"/>
              <a:t>задатак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стр</a:t>
            </a:r>
            <a:r>
              <a:rPr lang="en-US" sz="1800" dirty="0"/>
              <a:t>. 63 у </a:t>
            </a:r>
            <a:r>
              <a:rPr lang="en-US" sz="1800" dirty="0" err="1"/>
              <a:t>дигиталној</a:t>
            </a:r>
            <a:r>
              <a:rPr lang="en-US" sz="1800" dirty="0"/>
              <a:t> </a:t>
            </a:r>
            <a:r>
              <a:rPr lang="en-US" sz="1800" dirty="0" err="1"/>
              <a:t>читанци</a:t>
            </a:r>
            <a:r>
              <a:rPr lang="en-US" sz="1800" dirty="0"/>
              <a:t>.</a:t>
            </a:r>
            <a:endParaRPr lang="sr-Cyrl-RS" sz="1800" dirty="0"/>
          </a:p>
          <a:p>
            <a:r>
              <a:rPr lang="sr-Cyrl-RS" sz="1800" dirty="0"/>
              <a:t>Р</a:t>
            </a:r>
            <a:r>
              <a:rPr lang="en-US" sz="1800" dirty="0" err="1" smtClean="0"/>
              <a:t>еш</a:t>
            </a:r>
            <a:r>
              <a:rPr lang="sr-Cyrl-RS" sz="1800" dirty="0" smtClean="0"/>
              <a:t>ите</a:t>
            </a:r>
            <a:r>
              <a:rPr lang="en-US" sz="1800" dirty="0" smtClean="0"/>
              <a:t> </a:t>
            </a:r>
            <a:r>
              <a:rPr lang="en-US" sz="1800" dirty="0" err="1"/>
              <a:t>следеће</a:t>
            </a:r>
            <a:r>
              <a:rPr lang="en-US" sz="1800" dirty="0"/>
              <a:t> </a:t>
            </a:r>
            <a:r>
              <a:rPr lang="en-US" sz="1800" dirty="0" err="1"/>
              <a:t>задатке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Радне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свеске</a:t>
            </a:r>
            <a:r>
              <a:rPr lang="en-US" sz="1800" dirty="0">
                <a:latin typeface="Comic Sans MS" panose="030F0702030302020204" pitchFamily="66" charset="0"/>
              </a:rPr>
              <a:t> 5</a:t>
            </a:r>
            <a:r>
              <a:rPr lang="en-US" sz="1800" dirty="0"/>
              <a:t>: </a:t>
            </a:r>
            <a:r>
              <a:rPr lang="en-US" sz="1800" dirty="0" err="1"/>
              <a:t>задатак</a:t>
            </a:r>
            <a:r>
              <a:rPr lang="en-US" sz="1800" dirty="0"/>
              <a:t> 8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стр</a:t>
            </a:r>
            <a:r>
              <a:rPr lang="en-US" sz="1800" dirty="0"/>
              <a:t>. 147, </a:t>
            </a:r>
            <a:r>
              <a:rPr lang="en-US" sz="1800" dirty="0" err="1"/>
              <a:t>задатак</a:t>
            </a:r>
            <a:r>
              <a:rPr lang="en-US" sz="1800" dirty="0"/>
              <a:t> 5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стр</a:t>
            </a:r>
            <a:r>
              <a:rPr lang="en-US" sz="1800" dirty="0"/>
              <a:t>. 148, </a:t>
            </a:r>
            <a:r>
              <a:rPr lang="en-US" sz="1800" dirty="0" err="1"/>
              <a:t>задатак</a:t>
            </a:r>
            <a:r>
              <a:rPr lang="en-US" sz="1800" dirty="0"/>
              <a:t> 8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стр</a:t>
            </a:r>
            <a:r>
              <a:rPr lang="en-US" sz="1800" dirty="0"/>
              <a:t>. 156, </a:t>
            </a:r>
            <a:r>
              <a:rPr lang="en-US" sz="1800" dirty="0" err="1"/>
              <a:t>задатак</a:t>
            </a:r>
            <a:r>
              <a:rPr lang="en-US" sz="1800" dirty="0"/>
              <a:t> 7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стр</a:t>
            </a:r>
            <a:r>
              <a:rPr lang="en-US" sz="1800" dirty="0"/>
              <a:t>. 158, </a:t>
            </a:r>
            <a:r>
              <a:rPr lang="en-US" sz="1800" dirty="0" err="1"/>
              <a:t>задатак</a:t>
            </a:r>
            <a:r>
              <a:rPr lang="sr-Cyrl-RS" sz="1800" dirty="0"/>
              <a:t> </a:t>
            </a:r>
            <a:r>
              <a:rPr lang="en-US" sz="1800" dirty="0"/>
              <a:t>3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стр</a:t>
            </a:r>
            <a:r>
              <a:rPr lang="en-US" sz="1800" dirty="0"/>
              <a:t>. 159.</a:t>
            </a:r>
            <a:endParaRPr lang="sr-Latn-RS" sz="1800" dirty="0"/>
          </a:p>
          <a:p>
            <a:endParaRPr lang="sr-Latn-R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42" y="3429000"/>
            <a:ext cx="62674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471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Књижевнотеоријски појмови: Стилске фигуре</vt:lpstr>
      <vt:lpstr>Стилске фигуре</vt:lpstr>
      <vt:lpstr>Стилске фигуре</vt:lpstr>
      <vt:lpstr>Вежбање</vt:lpstr>
      <vt:lpstr>Вежбање</vt:lpstr>
      <vt:lpstr>Вежбање</vt:lpstr>
      <vt:lpstr>Вежбање </vt:lpstr>
      <vt:lpstr>Вежбање</vt:lpstr>
      <vt:lpstr>Домаћи задатак: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Књижевнотеоријски појмови: Стилске фигуре</dc:title>
  <dc:creator>Marina</dc:creator>
  <cp:lastModifiedBy>Marina</cp:lastModifiedBy>
  <cp:revision>20</cp:revision>
  <dcterms:created xsi:type="dcterms:W3CDTF">2020-05-16T22:00:01Z</dcterms:created>
  <dcterms:modified xsi:type="dcterms:W3CDTF">2020-05-16T23:27:09Z</dcterms:modified>
</cp:coreProperties>
</file>