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66FFCC"/>
    <a:srgbClr val="FF9933"/>
    <a:srgbClr val="666699"/>
    <a:srgbClr val="FFFF66"/>
    <a:srgbClr val="FF99CC"/>
    <a:srgbClr val="33CCFF"/>
    <a:srgbClr val="33CCCC"/>
    <a:srgbClr val="99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FE48B-1D2C-4A82-84C4-BF5B92444AE9}" type="datetimeFigureOut">
              <a:rPr lang="en-US" smtClean="0"/>
              <a:pPr/>
              <a:t>2/16/2017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C24D9-D7F7-45CA-89A4-2749349264B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 Diagonal Corner Rectangle 70"/>
          <p:cNvSpPr/>
          <p:nvPr/>
        </p:nvSpPr>
        <p:spPr>
          <a:xfrm>
            <a:off x="3352800" y="3124200"/>
            <a:ext cx="2819400" cy="5334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400" b="1" dirty="0" smtClean="0"/>
              <a:t>Милош Војиновић</a:t>
            </a:r>
            <a:endParaRPr lang="en-US" sz="2400" b="1" dirty="0"/>
          </a:p>
        </p:txBody>
      </p:sp>
      <p:sp>
        <p:nvSpPr>
          <p:cNvPr id="67" name="Round Diagonal Corner Rectangle 66"/>
          <p:cNvSpPr/>
          <p:nvPr/>
        </p:nvSpPr>
        <p:spPr>
          <a:xfrm>
            <a:off x="1828800" y="1828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обредна</a:t>
            </a:r>
            <a:endParaRPr lang="en-US" b="1" dirty="0"/>
          </a:p>
        </p:txBody>
      </p:sp>
      <p:sp>
        <p:nvSpPr>
          <p:cNvPr id="68" name="Round Diagonal Corner Rectangle 67"/>
          <p:cNvSpPr/>
          <p:nvPr/>
        </p:nvSpPr>
        <p:spPr>
          <a:xfrm>
            <a:off x="1600200" y="1295400"/>
            <a:ext cx="12573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љубавна</a:t>
            </a:r>
            <a:endParaRPr lang="en-US" b="1" dirty="0"/>
          </a:p>
        </p:txBody>
      </p:sp>
      <p:sp>
        <p:nvSpPr>
          <p:cNvPr id="69" name="Round Diagonal Corner Rectangle 68"/>
          <p:cNvSpPr/>
          <p:nvPr/>
        </p:nvSpPr>
        <p:spPr>
          <a:xfrm>
            <a:off x="1371600" y="7620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лирска</a:t>
            </a:r>
            <a:endParaRPr lang="en-US" b="1" dirty="0"/>
          </a:p>
        </p:txBody>
      </p:sp>
      <p:sp>
        <p:nvSpPr>
          <p:cNvPr id="66" name="Round Diagonal Corner Rectangle 65"/>
          <p:cNvSpPr/>
          <p:nvPr/>
        </p:nvSpPr>
        <p:spPr>
          <a:xfrm>
            <a:off x="2057400" y="2362200"/>
            <a:ext cx="15240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песма</a:t>
            </a:r>
            <a:endParaRPr lang="en-US" b="1" dirty="0"/>
          </a:p>
        </p:txBody>
      </p:sp>
      <p:sp>
        <p:nvSpPr>
          <p:cNvPr id="70" name="Round Diagonal Corner Rectangle 69"/>
          <p:cNvSpPr/>
          <p:nvPr/>
        </p:nvSpPr>
        <p:spPr>
          <a:xfrm>
            <a:off x="1143000" y="152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епска</a:t>
            </a:r>
            <a:endParaRPr lang="en-US" sz="1600" b="1" dirty="0"/>
          </a:p>
        </p:txBody>
      </p:sp>
      <p:sp>
        <p:nvSpPr>
          <p:cNvPr id="61" name="Round Diagonal Corner Rectangle 60"/>
          <p:cNvSpPr/>
          <p:nvPr/>
        </p:nvSpPr>
        <p:spPr>
          <a:xfrm>
            <a:off x="7086600" y="228600"/>
            <a:ext cx="13716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књижевни</a:t>
            </a:r>
            <a:endParaRPr lang="en-US" b="1" dirty="0"/>
          </a:p>
        </p:txBody>
      </p:sp>
      <p:sp>
        <p:nvSpPr>
          <p:cNvPr id="62" name="Round Diagonal Corner Rectangle 61"/>
          <p:cNvSpPr/>
          <p:nvPr/>
        </p:nvSpPr>
        <p:spPr>
          <a:xfrm>
            <a:off x="6858000" y="7620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главни</a:t>
            </a:r>
            <a:endParaRPr lang="en-US" b="1" dirty="0"/>
          </a:p>
        </p:txBody>
      </p:sp>
      <p:sp>
        <p:nvSpPr>
          <p:cNvPr id="63" name="Round Diagonal Corner Rectangle 62"/>
          <p:cNvSpPr/>
          <p:nvPr/>
        </p:nvSpPr>
        <p:spPr>
          <a:xfrm>
            <a:off x="6629400" y="1295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бајке</a:t>
            </a:r>
            <a:endParaRPr lang="en-US" sz="1600" b="1" dirty="0"/>
          </a:p>
        </p:txBody>
      </p:sp>
      <p:sp>
        <p:nvSpPr>
          <p:cNvPr id="64" name="Round Diagonal Corner Rectangle 63"/>
          <p:cNvSpPr/>
          <p:nvPr/>
        </p:nvSpPr>
        <p:spPr>
          <a:xfrm>
            <a:off x="6477000" y="18288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лик</a:t>
            </a:r>
            <a:endParaRPr lang="en-US" b="1" dirty="0"/>
          </a:p>
        </p:txBody>
      </p:sp>
      <p:sp>
        <p:nvSpPr>
          <p:cNvPr id="65" name="Round Diagonal Corner Rectangle 64"/>
          <p:cNvSpPr/>
          <p:nvPr/>
        </p:nvSpPr>
        <p:spPr>
          <a:xfrm>
            <a:off x="5867400" y="23622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јунак</a:t>
            </a:r>
            <a:endParaRPr lang="en-US" b="1" dirty="0"/>
          </a:p>
        </p:txBody>
      </p:sp>
      <p:sp>
        <p:nvSpPr>
          <p:cNvPr id="60" name="Round Diagonal Corner Rectangle 59"/>
          <p:cNvSpPr/>
          <p:nvPr/>
        </p:nvSpPr>
        <p:spPr>
          <a:xfrm>
            <a:off x="7391400" y="63246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b="1" dirty="0" smtClean="0"/>
              <a:t>Немањић</a:t>
            </a:r>
            <a:endParaRPr lang="en-US" sz="1400" b="1" dirty="0"/>
          </a:p>
        </p:txBody>
      </p:sp>
      <p:sp>
        <p:nvSpPr>
          <p:cNvPr id="58" name="Round Diagonal Corner Rectangle 57"/>
          <p:cNvSpPr/>
          <p:nvPr/>
        </p:nvSpPr>
        <p:spPr>
          <a:xfrm>
            <a:off x="6934200" y="5257800"/>
            <a:ext cx="12954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Силни</a:t>
            </a:r>
            <a:endParaRPr lang="en-US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7239000" y="6248400"/>
            <a:ext cx="12954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D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8" name="Rounded Rectangle 37"/>
          <p:cNvSpPr/>
          <p:nvPr/>
        </p:nvSpPr>
        <p:spPr>
          <a:xfrm>
            <a:off x="6858000" y="5181600"/>
            <a:ext cx="15240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9" name="Round Diagonal Corner Rectangle 58"/>
          <p:cNvSpPr/>
          <p:nvPr/>
        </p:nvSpPr>
        <p:spPr>
          <a:xfrm>
            <a:off x="7162800" y="5867400"/>
            <a:ext cx="1143000" cy="2286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цар</a:t>
            </a:r>
            <a:endParaRPr lang="en-US" b="1" dirty="0"/>
          </a:p>
        </p:txBody>
      </p:sp>
      <p:sp>
        <p:nvSpPr>
          <p:cNvPr id="57" name="Round Diagonal Corner Rectangle 56"/>
          <p:cNvSpPr/>
          <p:nvPr/>
        </p:nvSpPr>
        <p:spPr>
          <a:xfrm>
            <a:off x="6781800" y="4724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Стјепан</a:t>
            </a:r>
            <a:endParaRPr lang="en-US" b="1" dirty="0"/>
          </a:p>
        </p:txBody>
      </p:sp>
      <p:sp>
        <p:nvSpPr>
          <p:cNvPr id="56" name="Round Diagonal Corner Rectangle 55"/>
          <p:cNvSpPr/>
          <p:nvPr/>
        </p:nvSpPr>
        <p:spPr>
          <a:xfrm>
            <a:off x="6096000" y="40386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Душан</a:t>
            </a:r>
            <a:endParaRPr lang="en-US" b="1" dirty="0"/>
          </a:p>
        </p:txBody>
      </p:sp>
      <p:sp>
        <p:nvSpPr>
          <p:cNvPr id="55" name="Round Diagonal Corner Rectangle 54"/>
          <p:cNvSpPr/>
          <p:nvPr/>
        </p:nvSpPr>
        <p:spPr>
          <a:xfrm>
            <a:off x="1066800" y="6400800"/>
            <a:ext cx="12954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венчање</a:t>
            </a:r>
            <a:endParaRPr lang="en-US" b="1" dirty="0"/>
          </a:p>
        </p:txBody>
      </p:sp>
      <p:sp>
        <p:nvSpPr>
          <p:cNvPr id="53" name="Round Diagonal Corner Rectangle 52"/>
          <p:cNvSpPr/>
          <p:nvPr/>
        </p:nvSpPr>
        <p:spPr>
          <a:xfrm>
            <a:off x="1219200" y="5867400"/>
            <a:ext cx="1143000" cy="2286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брак</a:t>
            </a:r>
            <a:endParaRPr lang="en-US" b="1" dirty="0"/>
          </a:p>
        </p:txBody>
      </p:sp>
      <p:sp>
        <p:nvSpPr>
          <p:cNvPr id="54" name="Round Diagonal Corner Rectangle 53"/>
          <p:cNvSpPr/>
          <p:nvPr/>
        </p:nvSpPr>
        <p:spPr>
          <a:xfrm>
            <a:off x="1447800" y="5334000"/>
            <a:ext cx="161925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/>
              <a:t>с</a:t>
            </a:r>
            <a:r>
              <a:rPr lang="sr-Cyrl-RS" sz="1600" b="1" dirty="0" smtClean="0"/>
              <a:t>а препрекама</a:t>
            </a:r>
            <a:endParaRPr lang="en-US" sz="1600" b="1" dirty="0"/>
          </a:p>
        </p:txBody>
      </p:sp>
      <p:sp>
        <p:nvSpPr>
          <p:cNvPr id="52" name="Round Diagonal Corner Rectangle 51"/>
          <p:cNvSpPr/>
          <p:nvPr/>
        </p:nvSpPr>
        <p:spPr>
          <a:xfrm>
            <a:off x="1600200" y="4724400"/>
            <a:ext cx="1600200" cy="4572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в</a:t>
            </a:r>
            <a:r>
              <a:rPr lang="sr-Cyrl-RS" b="1" dirty="0" smtClean="0"/>
              <a:t>рапца Подунавца</a:t>
            </a:r>
            <a:endParaRPr lang="en-US" b="1" dirty="0"/>
          </a:p>
        </p:txBody>
      </p:sp>
      <p:sp>
        <p:nvSpPr>
          <p:cNvPr id="51" name="Round Diagonal Corner Rectangle 50"/>
          <p:cNvSpPr/>
          <p:nvPr/>
        </p:nvSpPr>
        <p:spPr>
          <a:xfrm>
            <a:off x="2057400" y="41148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женидба</a:t>
            </a:r>
            <a:endParaRPr lang="en-US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7086600" y="5724525"/>
            <a:ext cx="14097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638925" y="4645025"/>
            <a:ext cx="12954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000125" y="6315075"/>
            <a:ext cx="14478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C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1152525" y="57150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238250" y="5283200"/>
            <a:ext cx="19812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600200" y="4648200"/>
            <a:ext cx="1619250" cy="5842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81750" y="17653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15100" y="12319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743700" y="6985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000875" y="165100"/>
            <a:ext cx="154305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B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5" name="Rounded Rectangle 34"/>
          <p:cNvSpPr/>
          <p:nvPr/>
        </p:nvSpPr>
        <p:spPr>
          <a:xfrm>
            <a:off x="1066800" y="1016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A1</a:t>
            </a:r>
            <a:endParaRPr lang="en-US" sz="2000" dirty="0"/>
          </a:p>
        </p:txBody>
      </p:sp>
      <p:sp>
        <p:nvSpPr>
          <p:cNvPr id="34" name="Rounded Rectangle 33"/>
          <p:cNvSpPr/>
          <p:nvPr/>
        </p:nvSpPr>
        <p:spPr>
          <a:xfrm>
            <a:off x="1295400" y="6985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62100" y="12319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71650" y="17653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43100" y="2266950"/>
            <a:ext cx="18288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Kolona A</a:t>
            </a:r>
            <a:endParaRPr lang="en-US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876925" y="3924300"/>
            <a:ext cx="1828800" cy="60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D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714500" y="3924300"/>
            <a:ext cx="1828800" cy="60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C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600700" y="2247900"/>
            <a:ext cx="1828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B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286000" y="3048000"/>
            <a:ext cx="4724400" cy="685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Konačno rešenje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421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8" grpId="0" animBg="1"/>
      <p:bldP spid="38" grpId="1" animBg="1"/>
      <p:bldP spid="38" grpId="2" animBg="1"/>
      <p:bldP spid="37" grpId="0" animBg="1"/>
      <p:bldP spid="37" grpId="1" animBg="1"/>
      <p:bldP spid="37" grpId="2" animBg="1"/>
      <p:bldP spid="39" grpId="0" animBg="1"/>
      <p:bldP spid="39" grpId="1" animBg="1"/>
      <p:bldP spid="39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35" grpId="0" animBg="1"/>
      <p:bldP spid="35" grpId="1" animBg="1"/>
      <p:bldP spid="35" grpId="2" animBg="1"/>
      <p:bldP spid="34" grpId="0" animBg="1"/>
      <p:bldP spid="34" grpId="1" animBg="1"/>
      <p:bldP spid="34" grpId="2" animBg="1"/>
      <p:bldP spid="33" grpId="0" animBg="1"/>
      <p:bldP spid="33" grpId="1" animBg="1"/>
      <p:bldP spid="33" grpId="2" animBg="1"/>
      <p:bldP spid="8" grpId="0" animBg="1"/>
      <p:bldP spid="8" grpId="1" animBg="1"/>
      <p:bldP spid="8" grpId="2" animBg="1"/>
      <p:bldP spid="7" grpId="0" animBg="1"/>
      <p:bldP spid="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 Diagonal Corner Rectangle 70"/>
          <p:cNvSpPr/>
          <p:nvPr/>
        </p:nvSpPr>
        <p:spPr>
          <a:xfrm>
            <a:off x="3352800" y="3124200"/>
            <a:ext cx="2819400" cy="5334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400" b="1" dirty="0" smtClean="0"/>
              <a:t>вила</a:t>
            </a:r>
            <a:endParaRPr lang="en-US" sz="2400" b="1" dirty="0"/>
          </a:p>
        </p:txBody>
      </p:sp>
      <p:sp>
        <p:nvSpPr>
          <p:cNvPr id="67" name="Round Diagonal Corner Rectangle 66"/>
          <p:cNvSpPr/>
          <p:nvPr/>
        </p:nvSpPr>
        <p:spPr>
          <a:xfrm>
            <a:off x="1828800" y="1828800"/>
            <a:ext cx="13716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Гојковица</a:t>
            </a:r>
            <a:endParaRPr lang="en-US" b="1" dirty="0"/>
          </a:p>
        </p:txBody>
      </p:sp>
      <p:sp>
        <p:nvSpPr>
          <p:cNvPr id="68" name="Round Diagonal Corner Rectangle 67"/>
          <p:cNvSpPr/>
          <p:nvPr/>
        </p:nvSpPr>
        <p:spPr>
          <a:xfrm>
            <a:off x="1600200" y="1295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Гојко </a:t>
            </a:r>
            <a:endParaRPr lang="en-US" b="1" dirty="0"/>
          </a:p>
        </p:txBody>
      </p:sp>
      <p:sp>
        <p:nvSpPr>
          <p:cNvPr id="69" name="Round Diagonal Corner Rectangle 68"/>
          <p:cNvSpPr/>
          <p:nvPr/>
        </p:nvSpPr>
        <p:spPr>
          <a:xfrm>
            <a:off x="1371600" y="7620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Бојана </a:t>
            </a:r>
            <a:endParaRPr lang="en-US" b="1" dirty="0"/>
          </a:p>
        </p:txBody>
      </p:sp>
      <p:sp>
        <p:nvSpPr>
          <p:cNvPr id="66" name="Round Diagonal Corner Rectangle 65"/>
          <p:cNvSpPr/>
          <p:nvPr/>
        </p:nvSpPr>
        <p:spPr>
          <a:xfrm>
            <a:off x="1828800" y="2362200"/>
            <a:ext cx="19812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Зидање Скадра</a:t>
            </a:r>
            <a:endParaRPr lang="en-US" b="1" dirty="0"/>
          </a:p>
        </p:txBody>
      </p:sp>
      <p:sp>
        <p:nvSpPr>
          <p:cNvPr id="70" name="Round Diagonal Corner Rectangle 69"/>
          <p:cNvSpPr/>
          <p:nvPr/>
        </p:nvSpPr>
        <p:spPr>
          <a:xfrm>
            <a:off x="990601" y="152400"/>
            <a:ext cx="1685924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Мрњавчевићи</a:t>
            </a:r>
            <a:endParaRPr lang="en-US" sz="1600" b="1" dirty="0"/>
          </a:p>
        </p:txBody>
      </p:sp>
      <p:sp>
        <p:nvSpPr>
          <p:cNvPr id="61" name="Round Diagonal Corner Rectangle 60"/>
          <p:cNvSpPr/>
          <p:nvPr/>
        </p:nvSpPr>
        <p:spPr>
          <a:xfrm>
            <a:off x="7086600" y="2286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насеље</a:t>
            </a:r>
            <a:endParaRPr lang="en-US" b="1" dirty="0"/>
          </a:p>
        </p:txBody>
      </p:sp>
      <p:sp>
        <p:nvSpPr>
          <p:cNvPr id="62" name="Round Diagonal Corner Rectangle 61"/>
          <p:cNvSpPr/>
          <p:nvPr/>
        </p:nvSpPr>
        <p:spPr>
          <a:xfrm>
            <a:off x="6858000" y="7620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улица</a:t>
            </a:r>
            <a:endParaRPr lang="en-US" b="1" dirty="0"/>
          </a:p>
        </p:txBody>
      </p:sp>
      <p:sp>
        <p:nvSpPr>
          <p:cNvPr id="63" name="Round Diagonal Corner Rectangle 62"/>
          <p:cNvSpPr/>
          <p:nvPr/>
        </p:nvSpPr>
        <p:spPr>
          <a:xfrm>
            <a:off x="6629400" y="1295400"/>
            <a:ext cx="13716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трг</a:t>
            </a:r>
            <a:endParaRPr lang="en-US" sz="1600" b="1" dirty="0"/>
          </a:p>
        </p:txBody>
      </p:sp>
      <p:sp>
        <p:nvSpPr>
          <p:cNvPr id="64" name="Round Diagonal Corner Rectangle 63"/>
          <p:cNvSpPr/>
          <p:nvPr/>
        </p:nvSpPr>
        <p:spPr>
          <a:xfrm>
            <a:off x="6477000" y="1828800"/>
            <a:ext cx="13716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утврђење</a:t>
            </a:r>
            <a:endParaRPr lang="en-US" b="1" dirty="0"/>
          </a:p>
        </p:txBody>
      </p:sp>
      <p:sp>
        <p:nvSpPr>
          <p:cNvPr id="65" name="Round Diagonal Corner Rectangle 64"/>
          <p:cNvSpPr/>
          <p:nvPr/>
        </p:nvSpPr>
        <p:spPr>
          <a:xfrm>
            <a:off x="5867400" y="23622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град</a:t>
            </a:r>
            <a:endParaRPr lang="en-US" b="1" dirty="0"/>
          </a:p>
        </p:txBody>
      </p:sp>
      <p:sp>
        <p:nvSpPr>
          <p:cNvPr id="60" name="Round Diagonal Corner Rectangle 59"/>
          <p:cNvSpPr/>
          <p:nvPr/>
        </p:nvSpPr>
        <p:spPr>
          <a:xfrm>
            <a:off x="7391400" y="6324600"/>
            <a:ext cx="12192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b="1" dirty="0" smtClean="0"/>
              <a:t>Јевросима </a:t>
            </a:r>
            <a:endParaRPr lang="en-US" sz="1400" b="1" dirty="0"/>
          </a:p>
        </p:txBody>
      </p:sp>
      <p:sp>
        <p:nvSpPr>
          <p:cNvPr id="58" name="Round Diagonal Corner Rectangle 57"/>
          <p:cNvSpPr/>
          <p:nvPr/>
        </p:nvSpPr>
        <p:spPr>
          <a:xfrm>
            <a:off x="6934200" y="5257800"/>
            <a:ext cx="127635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буздован</a:t>
            </a:r>
            <a:endParaRPr lang="en-US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7353300" y="6261100"/>
            <a:ext cx="12954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D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8" name="Rounded Rectangle 37"/>
          <p:cNvSpPr/>
          <p:nvPr/>
        </p:nvSpPr>
        <p:spPr>
          <a:xfrm>
            <a:off x="6858000" y="5207000"/>
            <a:ext cx="1381125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9" name="Round Diagonal Corner Rectangle 58"/>
          <p:cNvSpPr/>
          <p:nvPr/>
        </p:nvSpPr>
        <p:spPr>
          <a:xfrm>
            <a:off x="7067550" y="5740400"/>
            <a:ext cx="1143000" cy="431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Шарац </a:t>
            </a:r>
            <a:endParaRPr lang="en-US" b="1" dirty="0"/>
          </a:p>
        </p:txBody>
      </p:sp>
      <p:sp>
        <p:nvSpPr>
          <p:cNvPr id="57" name="Round Diagonal Corner Rectangle 56"/>
          <p:cNvSpPr/>
          <p:nvPr/>
        </p:nvSpPr>
        <p:spPr>
          <a:xfrm>
            <a:off x="6324600" y="4724400"/>
            <a:ext cx="188595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с</a:t>
            </a:r>
            <a:r>
              <a:rPr lang="sr-Cyrl-RS" b="1" dirty="0" smtClean="0"/>
              <a:t>ува дреновина</a:t>
            </a:r>
            <a:endParaRPr lang="en-US" b="1" dirty="0"/>
          </a:p>
        </p:txBody>
      </p:sp>
      <p:sp>
        <p:nvSpPr>
          <p:cNvPr id="56" name="Round Diagonal Corner Rectangle 55"/>
          <p:cNvSpPr/>
          <p:nvPr/>
        </p:nvSpPr>
        <p:spPr>
          <a:xfrm>
            <a:off x="6095999" y="4038600"/>
            <a:ext cx="2190751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Марко Краљевић</a:t>
            </a:r>
            <a:endParaRPr lang="en-US" b="1" dirty="0"/>
          </a:p>
        </p:txBody>
      </p:sp>
      <p:sp>
        <p:nvSpPr>
          <p:cNvPr id="55" name="Round Diagonal Corner Rectangle 54"/>
          <p:cNvSpPr/>
          <p:nvPr/>
        </p:nvSpPr>
        <p:spPr>
          <a:xfrm>
            <a:off x="1066800" y="6400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црна</a:t>
            </a:r>
            <a:endParaRPr lang="en-US" b="1" dirty="0"/>
          </a:p>
        </p:txBody>
      </p:sp>
      <p:sp>
        <p:nvSpPr>
          <p:cNvPr id="53" name="Round Diagonal Corner Rectangle 52"/>
          <p:cNvSpPr/>
          <p:nvPr/>
        </p:nvSpPr>
        <p:spPr>
          <a:xfrm>
            <a:off x="957263" y="5867400"/>
            <a:ext cx="1709737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с</a:t>
            </a:r>
            <a:r>
              <a:rPr lang="sr-Cyrl-RS" b="1" dirty="0" smtClean="0"/>
              <a:t>тални епитет</a:t>
            </a:r>
            <a:endParaRPr lang="en-US" b="1" dirty="0"/>
          </a:p>
        </p:txBody>
      </p:sp>
      <p:sp>
        <p:nvSpPr>
          <p:cNvPr id="54" name="Round Diagonal Corner Rectangle 53"/>
          <p:cNvSpPr/>
          <p:nvPr/>
        </p:nvSpPr>
        <p:spPr>
          <a:xfrm>
            <a:off x="1447800" y="53340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чедна</a:t>
            </a:r>
            <a:endParaRPr lang="en-US" sz="1600" b="1" dirty="0"/>
          </a:p>
        </p:txBody>
      </p:sp>
      <p:sp>
        <p:nvSpPr>
          <p:cNvPr id="52" name="Round Diagonal Corner Rectangle 51"/>
          <p:cNvSpPr/>
          <p:nvPr/>
        </p:nvSpPr>
        <p:spPr>
          <a:xfrm>
            <a:off x="1600200" y="4724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чиста</a:t>
            </a:r>
            <a:endParaRPr lang="en-US" b="1" dirty="0"/>
          </a:p>
        </p:txBody>
      </p:sp>
      <p:sp>
        <p:nvSpPr>
          <p:cNvPr id="51" name="Round Diagonal Corner Rectangle 50"/>
          <p:cNvSpPr/>
          <p:nvPr/>
        </p:nvSpPr>
        <p:spPr>
          <a:xfrm>
            <a:off x="2057400" y="41148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бијела</a:t>
            </a:r>
            <a:endParaRPr lang="en-US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7053262" y="5689600"/>
            <a:ext cx="1295400" cy="5016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281737" y="4667250"/>
            <a:ext cx="2066925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962026" y="63373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C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914400" y="5829300"/>
            <a:ext cx="17526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395413" y="52578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562100" y="4638675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438900" y="1739900"/>
            <a:ext cx="14859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81774" y="1231900"/>
            <a:ext cx="1495425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781799" y="6985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000875" y="17145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B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5" name="Rounded Rectangle 34"/>
          <p:cNvSpPr/>
          <p:nvPr/>
        </p:nvSpPr>
        <p:spPr>
          <a:xfrm>
            <a:off x="957263" y="101600"/>
            <a:ext cx="17526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A1</a:t>
            </a:r>
            <a:endParaRPr lang="en-US" sz="2000" dirty="0"/>
          </a:p>
        </p:txBody>
      </p:sp>
      <p:sp>
        <p:nvSpPr>
          <p:cNvPr id="34" name="Rounded Rectangle 33"/>
          <p:cNvSpPr/>
          <p:nvPr/>
        </p:nvSpPr>
        <p:spPr>
          <a:xfrm>
            <a:off x="1323975" y="7112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43050" y="12319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62124" y="1739900"/>
            <a:ext cx="1514475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752600" y="2305050"/>
            <a:ext cx="21717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Kolona A</a:t>
            </a:r>
            <a:endParaRPr lang="en-US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6076950" y="3886200"/>
            <a:ext cx="2324100" cy="60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D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752600" y="3971925"/>
            <a:ext cx="1828800" cy="60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C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753100" y="2254250"/>
            <a:ext cx="1828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B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162175" y="3048000"/>
            <a:ext cx="4724400" cy="6858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Konačno rešenje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3780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8" grpId="0" animBg="1"/>
      <p:bldP spid="38" grpId="1" animBg="1"/>
      <p:bldP spid="38" grpId="2" animBg="1"/>
      <p:bldP spid="37" grpId="0" animBg="1"/>
      <p:bldP spid="37" grpId="1" animBg="1"/>
      <p:bldP spid="37" grpId="2" animBg="1"/>
      <p:bldP spid="39" grpId="0" animBg="1"/>
      <p:bldP spid="39" grpId="1" animBg="1"/>
      <p:bldP spid="39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35" grpId="0" animBg="1"/>
      <p:bldP spid="35" grpId="1" animBg="1"/>
      <p:bldP spid="35" grpId="2" animBg="1"/>
      <p:bldP spid="34" grpId="0" animBg="1"/>
      <p:bldP spid="34" grpId="1" animBg="1"/>
      <p:bldP spid="34" grpId="2" animBg="1"/>
      <p:bldP spid="33" grpId="0" animBg="1"/>
      <p:bldP spid="33" grpId="1" animBg="1"/>
      <p:bldP spid="33" grpId="2" animBg="1"/>
      <p:bldP spid="8" grpId="0" animBg="1"/>
      <p:bldP spid="8" grpId="1" animBg="1"/>
      <p:bldP spid="8" grpId="2" animBg="1"/>
      <p:bldP spid="7" grpId="0" animBg="1"/>
      <p:bldP spid="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 Diagonal Corner Rectangle 70"/>
          <p:cNvSpPr/>
          <p:nvPr/>
        </p:nvSpPr>
        <p:spPr>
          <a:xfrm>
            <a:off x="3352800" y="3124200"/>
            <a:ext cx="2819400" cy="5334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400" b="1" dirty="0" smtClean="0"/>
              <a:t>Јабучило </a:t>
            </a:r>
            <a:endParaRPr lang="en-US" sz="2400" b="1" dirty="0"/>
          </a:p>
        </p:txBody>
      </p:sp>
      <p:sp>
        <p:nvSpPr>
          <p:cNvPr id="67" name="Round Diagonal Corner Rectangle 66"/>
          <p:cNvSpPr/>
          <p:nvPr/>
        </p:nvSpPr>
        <p:spPr>
          <a:xfrm>
            <a:off x="1828800" y="1828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војвода</a:t>
            </a:r>
            <a:endParaRPr lang="en-US" b="1" dirty="0"/>
          </a:p>
        </p:txBody>
      </p:sp>
      <p:sp>
        <p:nvSpPr>
          <p:cNvPr id="68" name="Round Diagonal Corner Rectangle 67"/>
          <p:cNvSpPr/>
          <p:nvPr/>
        </p:nvSpPr>
        <p:spPr>
          <a:xfrm>
            <a:off x="1600200" y="1295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јунак</a:t>
            </a:r>
            <a:endParaRPr lang="en-US" b="1" dirty="0"/>
          </a:p>
        </p:txBody>
      </p:sp>
      <p:sp>
        <p:nvSpPr>
          <p:cNvPr id="69" name="Round Diagonal Corner Rectangle 68"/>
          <p:cNvSpPr/>
          <p:nvPr/>
        </p:nvSpPr>
        <p:spPr>
          <a:xfrm>
            <a:off x="1371600" y="711201"/>
            <a:ext cx="1714500" cy="441324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Марко Краљевић</a:t>
            </a:r>
            <a:endParaRPr lang="en-US" b="1" dirty="0"/>
          </a:p>
        </p:txBody>
      </p:sp>
      <p:sp>
        <p:nvSpPr>
          <p:cNvPr id="66" name="Round Diagonal Corner Rectangle 65"/>
          <p:cNvSpPr/>
          <p:nvPr/>
        </p:nvSpPr>
        <p:spPr>
          <a:xfrm>
            <a:off x="2057400" y="2362200"/>
            <a:ext cx="15240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Момчило </a:t>
            </a:r>
            <a:endParaRPr lang="en-US" b="1" dirty="0"/>
          </a:p>
        </p:txBody>
      </p:sp>
      <p:sp>
        <p:nvSpPr>
          <p:cNvPr id="70" name="Round Diagonal Corner Rectangle 69"/>
          <p:cNvSpPr/>
          <p:nvPr/>
        </p:nvSpPr>
        <p:spPr>
          <a:xfrm>
            <a:off x="1143000" y="152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Видосава </a:t>
            </a:r>
            <a:endParaRPr lang="en-US" sz="1600" b="1" dirty="0"/>
          </a:p>
        </p:txBody>
      </p:sp>
      <p:sp>
        <p:nvSpPr>
          <p:cNvPr id="61" name="Round Diagonal Corner Rectangle 60"/>
          <p:cNvSpPr/>
          <p:nvPr/>
        </p:nvSpPr>
        <p:spPr>
          <a:xfrm>
            <a:off x="7086600" y="2286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ђогат</a:t>
            </a:r>
            <a:endParaRPr lang="en-US" b="1" dirty="0"/>
          </a:p>
        </p:txBody>
      </p:sp>
      <p:sp>
        <p:nvSpPr>
          <p:cNvPr id="62" name="Round Diagonal Corner Rectangle 61"/>
          <p:cNvSpPr/>
          <p:nvPr/>
        </p:nvSpPr>
        <p:spPr>
          <a:xfrm>
            <a:off x="6858000" y="7620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кулаш</a:t>
            </a:r>
            <a:endParaRPr lang="en-US" b="1" dirty="0"/>
          </a:p>
        </p:txBody>
      </p:sp>
      <p:sp>
        <p:nvSpPr>
          <p:cNvPr id="63" name="Round Diagonal Corner Rectangle 62"/>
          <p:cNvSpPr/>
          <p:nvPr/>
        </p:nvSpPr>
        <p:spPr>
          <a:xfrm>
            <a:off x="6629400" y="1295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вранац</a:t>
            </a:r>
            <a:endParaRPr lang="en-US" sz="1600" b="1" dirty="0"/>
          </a:p>
        </p:txBody>
      </p:sp>
      <p:sp>
        <p:nvSpPr>
          <p:cNvPr id="64" name="Round Diagonal Corner Rectangle 63"/>
          <p:cNvSpPr/>
          <p:nvPr/>
        </p:nvSpPr>
        <p:spPr>
          <a:xfrm>
            <a:off x="6477000" y="18288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дорат</a:t>
            </a:r>
            <a:endParaRPr lang="en-US" b="1" dirty="0"/>
          </a:p>
        </p:txBody>
      </p:sp>
      <p:sp>
        <p:nvSpPr>
          <p:cNvPr id="65" name="Round Diagonal Corner Rectangle 64"/>
          <p:cNvSpPr/>
          <p:nvPr/>
        </p:nvSpPr>
        <p:spPr>
          <a:xfrm>
            <a:off x="5867400" y="23622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/>
              <a:t>к</a:t>
            </a:r>
            <a:r>
              <a:rPr lang="sr-Cyrl-RS" b="1" dirty="0" smtClean="0"/>
              <a:t>оњ </a:t>
            </a:r>
            <a:endParaRPr lang="en-US" b="1" dirty="0"/>
          </a:p>
        </p:txBody>
      </p:sp>
      <p:sp>
        <p:nvSpPr>
          <p:cNvPr id="60" name="Round Diagonal Corner Rectangle 59"/>
          <p:cNvSpPr/>
          <p:nvPr/>
        </p:nvSpPr>
        <p:spPr>
          <a:xfrm>
            <a:off x="7391400" y="6324600"/>
            <a:ext cx="13716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b="1" dirty="0" smtClean="0"/>
              <a:t>планинарска</a:t>
            </a:r>
            <a:endParaRPr lang="en-US" sz="1400" b="1" dirty="0"/>
          </a:p>
        </p:txBody>
      </p:sp>
      <p:sp>
        <p:nvSpPr>
          <p:cNvPr id="58" name="Round Diagonal Corner Rectangle 57"/>
          <p:cNvSpPr/>
          <p:nvPr/>
        </p:nvSpPr>
        <p:spPr>
          <a:xfrm>
            <a:off x="6934200" y="5257800"/>
            <a:ext cx="127635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спортска</a:t>
            </a:r>
            <a:endParaRPr lang="en-US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7353300" y="6289675"/>
            <a:ext cx="14478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D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8" name="Rounded Rectangle 37"/>
          <p:cNvSpPr/>
          <p:nvPr/>
        </p:nvSpPr>
        <p:spPr>
          <a:xfrm>
            <a:off x="6858000" y="5191125"/>
            <a:ext cx="142875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9" name="Round Diagonal Corner Rectangle 58"/>
          <p:cNvSpPr/>
          <p:nvPr/>
        </p:nvSpPr>
        <p:spPr>
          <a:xfrm>
            <a:off x="7067550" y="5740400"/>
            <a:ext cx="1314450" cy="431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скијашка</a:t>
            </a:r>
            <a:endParaRPr lang="en-US" b="1" dirty="0"/>
          </a:p>
        </p:txBody>
      </p:sp>
      <p:sp>
        <p:nvSpPr>
          <p:cNvPr id="57" name="Round Diagonal Corner Rectangle 56"/>
          <p:cNvSpPr/>
          <p:nvPr/>
        </p:nvSpPr>
        <p:spPr>
          <a:xfrm>
            <a:off x="6781800" y="4724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јуначка</a:t>
            </a:r>
            <a:endParaRPr lang="en-US" b="1" dirty="0"/>
          </a:p>
        </p:txBody>
      </p:sp>
      <p:sp>
        <p:nvSpPr>
          <p:cNvPr id="56" name="Round Diagonal Corner Rectangle 55"/>
          <p:cNvSpPr/>
          <p:nvPr/>
        </p:nvSpPr>
        <p:spPr>
          <a:xfrm>
            <a:off x="6096000" y="40386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опрема</a:t>
            </a:r>
            <a:endParaRPr lang="en-US" b="1" dirty="0"/>
          </a:p>
        </p:txBody>
      </p:sp>
      <p:sp>
        <p:nvSpPr>
          <p:cNvPr id="55" name="Round Diagonal Corner Rectangle 54"/>
          <p:cNvSpPr/>
          <p:nvPr/>
        </p:nvSpPr>
        <p:spPr>
          <a:xfrm>
            <a:off x="1066800" y="6400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небо</a:t>
            </a:r>
            <a:endParaRPr lang="en-US" b="1" dirty="0"/>
          </a:p>
        </p:txBody>
      </p:sp>
      <p:sp>
        <p:nvSpPr>
          <p:cNvPr id="53" name="Round Diagonal Corner Rectangle 52"/>
          <p:cNvSpPr/>
          <p:nvPr/>
        </p:nvSpPr>
        <p:spPr>
          <a:xfrm>
            <a:off x="1219200" y="5867400"/>
            <a:ext cx="11430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висине</a:t>
            </a:r>
            <a:endParaRPr lang="en-US" b="1" dirty="0"/>
          </a:p>
        </p:txBody>
      </p:sp>
      <p:sp>
        <p:nvSpPr>
          <p:cNvPr id="54" name="Round Diagonal Corner Rectangle 53"/>
          <p:cNvSpPr/>
          <p:nvPr/>
        </p:nvSpPr>
        <p:spPr>
          <a:xfrm>
            <a:off x="1447800" y="53340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перје</a:t>
            </a:r>
            <a:endParaRPr lang="en-US" sz="1600" b="1" dirty="0"/>
          </a:p>
        </p:txBody>
      </p:sp>
      <p:sp>
        <p:nvSpPr>
          <p:cNvPr id="52" name="Round Diagonal Corner Rectangle 51"/>
          <p:cNvSpPr/>
          <p:nvPr/>
        </p:nvSpPr>
        <p:spPr>
          <a:xfrm>
            <a:off x="1600200" y="4724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птица</a:t>
            </a:r>
            <a:endParaRPr lang="en-US" b="1" dirty="0"/>
          </a:p>
        </p:txBody>
      </p:sp>
      <p:sp>
        <p:nvSpPr>
          <p:cNvPr id="51" name="Round Diagonal Corner Rectangle 50"/>
          <p:cNvSpPr/>
          <p:nvPr/>
        </p:nvSpPr>
        <p:spPr>
          <a:xfrm>
            <a:off x="2057400" y="4114800"/>
            <a:ext cx="1371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крила</a:t>
            </a:r>
            <a:endParaRPr lang="en-US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7010400" y="5670550"/>
            <a:ext cx="1562100" cy="5016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705600" y="4679950"/>
            <a:ext cx="12954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990600" y="63373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C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1133475" y="58674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371600" y="523875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600200" y="4638675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43650" y="17653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15100" y="11938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743700" y="715962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934200" y="1524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B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5" name="Rounded Rectangle 34"/>
          <p:cNvSpPr/>
          <p:nvPr/>
        </p:nvSpPr>
        <p:spPr>
          <a:xfrm>
            <a:off x="1066800" y="889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A1</a:t>
            </a:r>
            <a:endParaRPr lang="en-US" sz="2000" dirty="0"/>
          </a:p>
        </p:txBody>
      </p:sp>
      <p:sp>
        <p:nvSpPr>
          <p:cNvPr id="34" name="Rounded Rectangle 33"/>
          <p:cNvSpPr/>
          <p:nvPr/>
        </p:nvSpPr>
        <p:spPr>
          <a:xfrm>
            <a:off x="1314450" y="657225"/>
            <a:ext cx="1866900" cy="5746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62100" y="12319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90700" y="176530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819275" y="2257425"/>
            <a:ext cx="18288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Kolona A</a:t>
            </a:r>
            <a:endParaRPr lang="en-US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943600" y="3886200"/>
            <a:ext cx="1828800" cy="60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D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790700" y="3952875"/>
            <a:ext cx="1828800" cy="60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C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676900" y="2260600"/>
            <a:ext cx="1828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B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019300" y="3048000"/>
            <a:ext cx="47244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Konačno rešenje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2264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8" grpId="0" animBg="1"/>
      <p:bldP spid="38" grpId="1" animBg="1"/>
      <p:bldP spid="38" grpId="2" animBg="1"/>
      <p:bldP spid="37" grpId="0" animBg="1"/>
      <p:bldP spid="37" grpId="1" animBg="1"/>
      <p:bldP spid="37" grpId="2" animBg="1"/>
      <p:bldP spid="39" grpId="0" animBg="1"/>
      <p:bldP spid="39" grpId="1" animBg="1"/>
      <p:bldP spid="39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35" grpId="0" animBg="1"/>
      <p:bldP spid="35" grpId="1" animBg="1"/>
      <p:bldP spid="35" grpId="2" animBg="1"/>
      <p:bldP spid="34" grpId="0" animBg="1"/>
      <p:bldP spid="34" grpId="1" animBg="1"/>
      <p:bldP spid="34" grpId="2" animBg="1"/>
      <p:bldP spid="33" grpId="0" animBg="1"/>
      <p:bldP spid="33" grpId="1" animBg="1"/>
      <p:bldP spid="33" grpId="2" animBg="1"/>
      <p:bldP spid="8" grpId="0" animBg="1"/>
      <p:bldP spid="8" grpId="1" animBg="1"/>
      <p:bldP spid="8" grpId="2" animBg="1"/>
      <p:bldP spid="7" grpId="0" animBg="1"/>
      <p:bldP spid="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ound Diagonal Corner Rectangle 70"/>
          <p:cNvSpPr/>
          <p:nvPr/>
        </p:nvSpPr>
        <p:spPr>
          <a:xfrm>
            <a:off x="3352800" y="3124200"/>
            <a:ext cx="2819400" cy="6477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2400" b="1" dirty="0" smtClean="0"/>
              <a:t>Урош и Мрњавчевићи</a:t>
            </a:r>
            <a:r>
              <a:rPr lang="sr-Cyrl-RS" sz="2400" b="1" dirty="0" smtClean="0"/>
              <a:t> </a:t>
            </a:r>
            <a:endParaRPr lang="en-US" sz="2400" b="1" dirty="0"/>
          </a:p>
        </p:txBody>
      </p:sp>
      <p:sp>
        <p:nvSpPr>
          <p:cNvPr id="67" name="Round Diagonal Corner Rectangle 66"/>
          <p:cNvSpPr/>
          <p:nvPr/>
        </p:nvSpPr>
        <p:spPr>
          <a:xfrm>
            <a:off x="1828800" y="1828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вила</a:t>
            </a:r>
            <a:endParaRPr lang="en-US" b="1" dirty="0"/>
          </a:p>
        </p:txBody>
      </p:sp>
      <p:sp>
        <p:nvSpPr>
          <p:cNvPr id="68" name="Round Diagonal Corner Rectangle 67"/>
          <p:cNvSpPr/>
          <p:nvPr/>
        </p:nvSpPr>
        <p:spPr>
          <a:xfrm>
            <a:off x="1600200" y="1295400"/>
            <a:ext cx="12192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буздован</a:t>
            </a:r>
            <a:endParaRPr lang="en-US" b="1" dirty="0"/>
          </a:p>
        </p:txBody>
      </p:sp>
      <p:sp>
        <p:nvSpPr>
          <p:cNvPr id="69" name="Round Diagonal Corner Rectangle 68"/>
          <p:cNvSpPr/>
          <p:nvPr/>
        </p:nvSpPr>
        <p:spPr>
          <a:xfrm>
            <a:off x="1371600" y="711201"/>
            <a:ext cx="1447800" cy="355599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Шарац</a:t>
            </a:r>
            <a:endParaRPr lang="en-US" b="1" dirty="0"/>
          </a:p>
        </p:txBody>
      </p:sp>
      <p:sp>
        <p:nvSpPr>
          <p:cNvPr id="66" name="Round Diagonal Corner Rectangle 65"/>
          <p:cNvSpPr/>
          <p:nvPr/>
        </p:nvSpPr>
        <p:spPr>
          <a:xfrm>
            <a:off x="2057400" y="2362200"/>
            <a:ext cx="1524000" cy="508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 Марко Краљевић</a:t>
            </a:r>
            <a:endParaRPr lang="en-US" b="1" dirty="0"/>
          </a:p>
        </p:txBody>
      </p:sp>
      <p:sp>
        <p:nvSpPr>
          <p:cNvPr id="70" name="Round Diagonal Corner Rectangle 69"/>
          <p:cNvSpPr/>
          <p:nvPr/>
        </p:nvSpPr>
        <p:spPr>
          <a:xfrm>
            <a:off x="1143000" y="1524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 јунак</a:t>
            </a:r>
            <a:endParaRPr lang="en-US" sz="1600" b="1" dirty="0"/>
          </a:p>
        </p:txBody>
      </p:sp>
      <p:sp>
        <p:nvSpPr>
          <p:cNvPr id="61" name="Round Diagonal Corner Rectangle 60"/>
          <p:cNvSpPr/>
          <p:nvPr/>
        </p:nvSpPr>
        <p:spPr>
          <a:xfrm>
            <a:off x="7086600" y="2286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женски</a:t>
            </a:r>
            <a:endParaRPr lang="en-US" b="1" dirty="0"/>
          </a:p>
        </p:txBody>
      </p:sp>
      <p:sp>
        <p:nvSpPr>
          <p:cNvPr id="62" name="Round Diagonal Corner Rectangle 61"/>
          <p:cNvSpPr/>
          <p:nvPr/>
        </p:nvSpPr>
        <p:spPr>
          <a:xfrm>
            <a:off x="6858000" y="762000"/>
            <a:ext cx="12192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родитељ</a:t>
            </a:r>
            <a:endParaRPr lang="en-US" b="1" dirty="0"/>
          </a:p>
        </p:txBody>
      </p:sp>
      <p:sp>
        <p:nvSpPr>
          <p:cNvPr id="63" name="Round Diagonal Corner Rectangle 62"/>
          <p:cNvSpPr/>
          <p:nvPr/>
        </p:nvSpPr>
        <p:spPr>
          <a:xfrm>
            <a:off x="6629400" y="1295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Тереза</a:t>
            </a:r>
            <a:endParaRPr lang="en-US" sz="1600" b="1" dirty="0"/>
          </a:p>
        </p:txBody>
      </p:sp>
      <p:sp>
        <p:nvSpPr>
          <p:cNvPr id="64" name="Round Diagonal Corner Rectangle 63"/>
          <p:cNvSpPr/>
          <p:nvPr/>
        </p:nvSpPr>
        <p:spPr>
          <a:xfrm>
            <a:off x="6476999" y="1828800"/>
            <a:ext cx="1371601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Јевросима</a:t>
            </a:r>
            <a:endParaRPr lang="en-US" b="1" dirty="0"/>
          </a:p>
        </p:txBody>
      </p:sp>
      <p:sp>
        <p:nvSpPr>
          <p:cNvPr id="65" name="Round Diagonal Corner Rectangle 64"/>
          <p:cNvSpPr/>
          <p:nvPr/>
        </p:nvSpPr>
        <p:spPr>
          <a:xfrm>
            <a:off x="5867400" y="2362200"/>
            <a:ext cx="1371600" cy="508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 мајка</a:t>
            </a:r>
            <a:endParaRPr lang="en-US" b="1" dirty="0"/>
          </a:p>
        </p:txBody>
      </p:sp>
      <p:sp>
        <p:nvSpPr>
          <p:cNvPr id="60" name="Round Diagonal Corner Rectangle 59"/>
          <p:cNvSpPr/>
          <p:nvPr/>
        </p:nvSpPr>
        <p:spPr>
          <a:xfrm>
            <a:off x="7315200" y="6299200"/>
            <a:ext cx="1447800" cy="3302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400" b="1" dirty="0" smtClean="0"/>
              <a:t>српско</a:t>
            </a:r>
            <a:endParaRPr lang="en-US" sz="1400" b="1" dirty="0"/>
          </a:p>
        </p:txBody>
      </p:sp>
      <p:sp>
        <p:nvSpPr>
          <p:cNvPr id="58" name="Round Diagonal Corner Rectangle 57"/>
          <p:cNvSpPr/>
          <p:nvPr/>
        </p:nvSpPr>
        <p:spPr>
          <a:xfrm>
            <a:off x="6934200" y="5257800"/>
            <a:ext cx="127635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небеско</a:t>
            </a:r>
            <a:endParaRPr lang="en-US" b="1" dirty="0"/>
          </a:p>
        </p:txBody>
      </p:sp>
      <p:sp>
        <p:nvSpPr>
          <p:cNvPr id="36" name="Rounded Rectangle 35"/>
          <p:cNvSpPr/>
          <p:nvPr/>
        </p:nvSpPr>
        <p:spPr>
          <a:xfrm>
            <a:off x="7239000" y="6172200"/>
            <a:ext cx="1524000" cy="55879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D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8" name="Rounded Rectangle 37"/>
          <p:cNvSpPr/>
          <p:nvPr/>
        </p:nvSpPr>
        <p:spPr>
          <a:xfrm>
            <a:off x="6848475" y="5229224"/>
            <a:ext cx="142875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9" name="Round Diagonal Corner Rectangle 58"/>
          <p:cNvSpPr/>
          <p:nvPr/>
        </p:nvSpPr>
        <p:spPr>
          <a:xfrm>
            <a:off x="7067550" y="5740400"/>
            <a:ext cx="1314450" cy="431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земаљско</a:t>
            </a:r>
            <a:endParaRPr lang="en-US" b="1" dirty="0"/>
          </a:p>
        </p:txBody>
      </p:sp>
      <p:sp>
        <p:nvSpPr>
          <p:cNvPr id="57" name="Round Diagonal Corner Rectangle 56"/>
          <p:cNvSpPr/>
          <p:nvPr/>
        </p:nvSpPr>
        <p:spPr>
          <a:xfrm>
            <a:off x="6781800" y="4724400"/>
            <a:ext cx="10668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круна</a:t>
            </a:r>
            <a:endParaRPr lang="en-US" b="1" dirty="0"/>
          </a:p>
        </p:txBody>
      </p:sp>
      <p:sp>
        <p:nvSpPr>
          <p:cNvPr id="56" name="Round Diagonal Corner Rectangle 55"/>
          <p:cNvSpPr/>
          <p:nvPr/>
        </p:nvSpPr>
        <p:spPr>
          <a:xfrm>
            <a:off x="6096000" y="4038600"/>
            <a:ext cx="1524000" cy="4572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царство</a:t>
            </a:r>
            <a:endParaRPr lang="en-US" b="1" dirty="0"/>
          </a:p>
        </p:txBody>
      </p:sp>
      <p:sp>
        <p:nvSpPr>
          <p:cNvPr id="55" name="Round Diagonal Corner Rectangle 54"/>
          <p:cNvSpPr/>
          <p:nvPr/>
        </p:nvSpPr>
        <p:spPr>
          <a:xfrm>
            <a:off x="1066800" y="6400800"/>
            <a:ext cx="11430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краљ</a:t>
            </a:r>
            <a:endParaRPr lang="en-US" b="1" dirty="0"/>
          </a:p>
        </p:txBody>
      </p:sp>
      <p:sp>
        <p:nvSpPr>
          <p:cNvPr id="53" name="Round Diagonal Corner Rectangle 52"/>
          <p:cNvSpPr/>
          <p:nvPr/>
        </p:nvSpPr>
        <p:spPr>
          <a:xfrm>
            <a:off x="1219200" y="5867400"/>
            <a:ext cx="1752600" cy="3810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Мрњавчевић</a:t>
            </a:r>
            <a:endParaRPr lang="en-US" b="1" dirty="0"/>
          </a:p>
        </p:txBody>
      </p:sp>
      <p:sp>
        <p:nvSpPr>
          <p:cNvPr id="54" name="Round Diagonal Corner Rectangle 53"/>
          <p:cNvSpPr/>
          <p:nvPr/>
        </p:nvSpPr>
        <p:spPr>
          <a:xfrm>
            <a:off x="1447800" y="5333999"/>
            <a:ext cx="1295400" cy="327025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sz="1600" b="1" dirty="0" smtClean="0"/>
              <a:t>неверан</a:t>
            </a:r>
            <a:endParaRPr lang="en-US" sz="1600" b="1" dirty="0"/>
          </a:p>
        </p:txBody>
      </p:sp>
      <p:sp>
        <p:nvSpPr>
          <p:cNvPr id="52" name="Round Diagonal Corner Rectangle 51"/>
          <p:cNvSpPr/>
          <p:nvPr/>
        </p:nvSpPr>
        <p:spPr>
          <a:xfrm>
            <a:off x="1600200" y="4724400"/>
            <a:ext cx="1219200" cy="3048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похлепан</a:t>
            </a:r>
            <a:endParaRPr lang="en-US" b="1" dirty="0"/>
          </a:p>
        </p:txBody>
      </p:sp>
      <p:sp>
        <p:nvSpPr>
          <p:cNvPr id="51" name="Round Diagonal Corner Rectangle 50"/>
          <p:cNvSpPr/>
          <p:nvPr/>
        </p:nvSpPr>
        <p:spPr>
          <a:xfrm>
            <a:off x="2019300" y="4038600"/>
            <a:ext cx="1409700" cy="457200"/>
          </a:xfrm>
          <a:prstGeom prst="round2DiagRect">
            <a:avLst>
              <a:gd name="adj1" fmla="val 50000"/>
              <a:gd name="adj2" fmla="val 0"/>
            </a:avLst>
          </a:prstGeom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Вукашин</a:t>
            </a:r>
            <a:endParaRPr lang="en-US" b="1" dirty="0"/>
          </a:p>
        </p:txBody>
      </p:sp>
      <p:sp>
        <p:nvSpPr>
          <p:cNvPr id="37" name="Rounded Rectangle 36"/>
          <p:cNvSpPr/>
          <p:nvPr/>
        </p:nvSpPr>
        <p:spPr>
          <a:xfrm>
            <a:off x="6943725" y="5708650"/>
            <a:ext cx="1562100" cy="5016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667500" y="4660900"/>
            <a:ext cx="1295400" cy="4318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D4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1057275" y="6299200"/>
            <a:ext cx="1295400" cy="431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C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48" name="Rounded Rectangle 47"/>
          <p:cNvSpPr/>
          <p:nvPr/>
        </p:nvSpPr>
        <p:spPr>
          <a:xfrm>
            <a:off x="1181100" y="5740400"/>
            <a:ext cx="1828800" cy="5588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9" name="Rounded Rectangle 48"/>
          <p:cNvSpPr/>
          <p:nvPr/>
        </p:nvSpPr>
        <p:spPr>
          <a:xfrm>
            <a:off x="1371600" y="5229224"/>
            <a:ext cx="1400175" cy="47942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50" name="Rounded Rectangle 49"/>
          <p:cNvSpPr/>
          <p:nvPr/>
        </p:nvSpPr>
        <p:spPr>
          <a:xfrm>
            <a:off x="1524000" y="4587874"/>
            <a:ext cx="1371600" cy="5048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C4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429373" y="1765300"/>
            <a:ext cx="1562101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591300" y="12319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781800" y="64135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B2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7000875" y="165100"/>
            <a:ext cx="1295400" cy="4318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/>
              <a:t>B</a:t>
            </a:r>
            <a:r>
              <a:rPr lang="sr-Latn-CS" sz="2000" dirty="0" smtClean="0"/>
              <a:t>1</a:t>
            </a:r>
            <a:endParaRPr lang="en-US" sz="2000" dirty="0"/>
          </a:p>
        </p:txBody>
      </p:sp>
      <p:sp>
        <p:nvSpPr>
          <p:cNvPr id="35" name="Rounded Rectangle 34"/>
          <p:cNvSpPr/>
          <p:nvPr/>
        </p:nvSpPr>
        <p:spPr>
          <a:xfrm>
            <a:off x="1066800" y="79375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A1</a:t>
            </a:r>
            <a:endParaRPr lang="en-US" sz="2000" dirty="0"/>
          </a:p>
        </p:txBody>
      </p:sp>
      <p:sp>
        <p:nvSpPr>
          <p:cNvPr id="34" name="Rounded Rectangle 33"/>
          <p:cNvSpPr/>
          <p:nvPr/>
        </p:nvSpPr>
        <p:spPr>
          <a:xfrm>
            <a:off x="1219200" y="590550"/>
            <a:ext cx="1714500" cy="5334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A2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24000" y="1231900"/>
            <a:ext cx="1371600" cy="5016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A3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752600" y="1733550"/>
            <a:ext cx="1295400" cy="431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A4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1905000" y="2311400"/>
            <a:ext cx="1828800" cy="60960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 smtClean="0"/>
              <a:t>Kolona A</a:t>
            </a:r>
            <a:endParaRPr lang="en-US" sz="2000" dirty="0"/>
          </a:p>
        </p:txBody>
      </p:sp>
      <p:sp>
        <p:nvSpPr>
          <p:cNvPr id="40" name="Rounded Rectangle 39"/>
          <p:cNvSpPr/>
          <p:nvPr/>
        </p:nvSpPr>
        <p:spPr>
          <a:xfrm>
            <a:off x="5895975" y="3997325"/>
            <a:ext cx="1828800" cy="609600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D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1828800" y="3962400"/>
            <a:ext cx="1828800" cy="609600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C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638800" y="2311400"/>
            <a:ext cx="1828800" cy="609600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000" dirty="0">
                <a:solidFill>
                  <a:schemeClr val="dk1"/>
                </a:solidFill>
              </a:rPr>
              <a:t>Kolona B</a:t>
            </a:r>
            <a:endParaRPr lang="en-US" sz="2000" dirty="0">
              <a:solidFill>
                <a:schemeClr val="dk1"/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2438400" y="3067050"/>
            <a:ext cx="4724400" cy="7620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C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Konačno rešenje</a:t>
            </a:r>
            <a:endParaRPr lang="en-U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4615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>
                      <p:stCondLst>
                        <p:cond delay="0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6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9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5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8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4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7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6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88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9" fill="hold">
                      <p:stCondLst>
                        <p:cond delay="0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8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0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6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8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9" fill="hold">
                      <p:stCondLst>
                        <p:cond delay="0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4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</p:childTnLst>
        </p:cTn>
      </p:par>
    </p:tnLst>
    <p:bldLst>
      <p:bldP spid="36" grpId="0" animBg="1"/>
      <p:bldP spid="36" grpId="1" animBg="1"/>
      <p:bldP spid="36" grpId="2" animBg="1"/>
      <p:bldP spid="38" grpId="0" animBg="1"/>
      <p:bldP spid="38" grpId="1" animBg="1"/>
      <p:bldP spid="38" grpId="2" animBg="1"/>
      <p:bldP spid="37" grpId="0" animBg="1"/>
      <p:bldP spid="37" grpId="1" animBg="1"/>
      <p:bldP spid="37" grpId="2" animBg="1"/>
      <p:bldP spid="39" grpId="0" animBg="1"/>
      <p:bldP spid="39" grpId="1" animBg="1"/>
      <p:bldP spid="39" grpId="2" animBg="1"/>
      <p:bldP spid="47" grpId="0" animBg="1"/>
      <p:bldP spid="47" grpId="1" animBg="1"/>
      <p:bldP spid="47" grpId="2" animBg="1"/>
      <p:bldP spid="48" grpId="0" animBg="1"/>
      <p:bldP spid="48" grpId="1" animBg="1"/>
      <p:bldP spid="48" grpId="2" animBg="1"/>
      <p:bldP spid="49" grpId="0" animBg="1"/>
      <p:bldP spid="49" grpId="1" animBg="1"/>
      <p:bldP spid="49" grpId="2" animBg="1"/>
      <p:bldP spid="50" grpId="0" animBg="1"/>
      <p:bldP spid="50" grpId="1" animBg="1"/>
      <p:bldP spid="50" grpId="2" animBg="1"/>
      <p:bldP spid="43" grpId="0" animBg="1"/>
      <p:bldP spid="43" grpId="1" animBg="1"/>
      <p:bldP spid="43" grpId="2" animBg="1"/>
      <p:bldP spid="44" grpId="0" animBg="1"/>
      <p:bldP spid="44" grpId="1" animBg="1"/>
      <p:bldP spid="44" grpId="2" animBg="1"/>
      <p:bldP spid="45" grpId="0" animBg="1"/>
      <p:bldP spid="45" grpId="1" animBg="1"/>
      <p:bldP spid="45" grpId="2" animBg="1"/>
      <p:bldP spid="46" grpId="0" animBg="1"/>
      <p:bldP spid="46" grpId="1" animBg="1"/>
      <p:bldP spid="46" grpId="2" animBg="1"/>
      <p:bldP spid="35" grpId="0" animBg="1"/>
      <p:bldP spid="35" grpId="1" animBg="1"/>
      <p:bldP spid="35" grpId="2" animBg="1"/>
      <p:bldP spid="34" grpId="0" animBg="1"/>
      <p:bldP spid="34" grpId="1" animBg="1"/>
      <p:bldP spid="34" grpId="2" animBg="1"/>
      <p:bldP spid="33" grpId="0" animBg="1"/>
      <p:bldP spid="33" grpId="1" animBg="1"/>
      <p:bldP spid="33" grpId="2" animBg="1"/>
      <p:bldP spid="8" grpId="0" animBg="1"/>
      <p:bldP spid="8" grpId="1" animBg="1"/>
      <p:bldP spid="8" grpId="2" animBg="1"/>
      <p:bldP spid="7" grpId="0" animBg="1"/>
      <p:bldP spid="7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2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202</Words>
  <Application>Microsoft Office PowerPoint</Application>
  <PresentationFormat>On-screen Show (4:3)</PresentationFormat>
  <Paragraphs>168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Sonja</dc:creator>
  <cp:lastModifiedBy>KORISNIK</cp:lastModifiedBy>
  <cp:revision>38</cp:revision>
  <dcterms:created xsi:type="dcterms:W3CDTF">2013-02-21T09:14:26Z</dcterms:created>
  <dcterms:modified xsi:type="dcterms:W3CDTF">2017-02-16T19:43:21Z</dcterms:modified>
</cp:coreProperties>
</file>