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0.3-->
<p:presentation xmlns:r="http://schemas.openxmlformats.org/officeDocument/2006/relationships" xmlns:a="http://schemas.openxmlformats.org/drawingml/2006/main" xmlns:p="http://schemas.openxmlformats.org/presentationml/2006/main" saveSubsetFonts="1">
  <p:sldMasterIdLst>
    <p:sldMasterId id="214748412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2658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1" autoAdjust="0"/>
    <p:restoredTop sz="94660"/>
  </p:normalViewPr>
  <p:slideViewPr>
    <p:cSldViewPr snapToGrid="0">
      <p:cViewPr>
        <p:scale>
          <a:sx n="79" d="100"/>
          <a:sy n="79" d="100"/>
        </p:scale>
        <p:origin x="-222" y="-30"/>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tags" Target="tags/tag1.xml" /><Relationship Id="rId2" Type="http://schemas.openxmlformats.org/officeDocument/2006/relationships/slide" Target="slides/slide1.xml" /><Relationship Id="rId20" Type="http://schemas.openxmlformats.org/officeDocument/2006/relationships/presProps" Target="presProps.xml" /><Relationship Id="rId21" Type="http://schemas.openxmlformats.org/officeDocument/2006/relationships/viewProps" Target="viewProps.xml" /><Relationship Id="rId22" Type="http://schemas.openxmlformats.org/officeDocument/2006/relationships/theme" Target="theme/theme1.xml" /><Relationship Id="rId23" Type="http://schemas.openxmlformats.org/officeDocument/2006/relationships/tableStyles" Target="tableStyle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pic>
        <p:nvPicPr>
          <p:cNvPr id="7" name="Picture 6" descr="Droplets-HD-Title-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FEF1AD-E0CE-4E10-9741-D3512E73CACF}"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8D7AD-FADC-42E0-94A2-89D71CE9480D}" type="slidenum">
              <a:rPr lang="en-US" smtClean="0"/>
              <a:t>‹#›</a:t>
            </a:fld>
            <a:endParaRPr lang="en-US"/>
          </a:p>
        </p:txBody>
      </p:sp>
    </p:spTree>
    <p:extLst>
      <p:ext uri="{BB962C8B-B14F-4D97-AF65-F5344CB8AC3E}">
        <p14:creationId xmlns:p14="http://schemas.microsoft.com/office/powerpoint/2010/main" val="2664887755"/>
      </p:ext>
    </p:extLst>
  </p:cSld>
  <p:clrMapOvr>
    <a:masterClrMapping/>
  </p:clrMapOvr>
  <p:transition/>
  <p:timing/>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reserve="1">
  <p:cSld name="Panoramic Picture with Caption">
    <p:spTree>
      <p:nvGrpSpPr>
        <p:cNvPr id="1" name=""/>
        <p:cNvGrpSpPr/>
        <p:nvPr/>
      </p:nvGrpSpPr>
      <p:grpSpPr>
        <a:xfrm>
          <a:off x="0" y="0"/>
          <a:ext cx="0" cy="0"/>
        </a:xfrm>
      </p:grpSpPr>
      <p:pic>
        <p:nvPicPr>
          <p:cNvPr id="10" name="Picture 9"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FEF1AD-E0CE-4E10-9741-D3512E73CACF}"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8D7AD-FADC-42E0-94A2-89D71CE9480D}" type="slidenum">
              <a:rPr lang="en-US" smtClean="0"/>
              <a:t>‹#›</a:t>
            </a:fld>
            <a:endParaRPr lang="en-US"/>
          </a:p>
        </p:txBody>
      </p:sp>
    </p:spTree>
    <p:extLst>
      <p:ext uri="{BB962C8B-B14F-4D97-AF65-F5344CB8AC3E}">
        <p14:creationId xmlns:p14="http://schemas.microsoft.com/office/powerpoint/2010/main" val="149479697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reserve="1">
  <p:cSld name="Title and Caption">
    <p:spTree>
      <p:nvGrpSpPr>
        <p:cNvPr id="1" name=""/>
        <p:cNvGrpSpPr/>
        <p:nvPr/>
      </p:nvGrpSpPr>
      <p:grpSpPr>
        <a:xfrm>
          <a:off x="0" y="0"/>
          <a:ext cx="0" cy="0"/>
        </a:xfrm>
      </p:grpSpPr>
      <p:pic>
        <p:nvPicPr>
          <p:cNvPr id="8" name="Picture 7"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FEF1AD-E0CE-4E10-9741-D3512E73CACF}"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8D7AD-FADC-42E0-94A2-89D71CE9480D}" type="slidenum">
              <a:rPr lang="en-US" smtClean="0"/>
              <a:t>‹#›</a:t>
            </a:fld>
            <a:endParaRPr lang="en-US"/>
          </a:p>
        </p:txBody>
      </p:sp>
    </p:spTree>
    <p:extLst>
      <p:ext uri="{BB962C8B-B14F-4D97-AF65-F5344CB8AC3E}">
        <p14:creationId xmlns:p14="http://schemas.microsoft.com/office/powerpoint/2010/main" val="305294296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reserve="1">
  <p:cSld name="Quote with Caption">
    <p:spTree>
      <p:nvGrpSpPr>
        <p:cNvPr id="1" name=""/>
        <p:cNvGrpSpPr/>
        <p:nvPr/>
      </p:nvGrpSpPr>
      <p:grpSpPr>
        <a:xfrm>
          <a:off x="0" y="0"/>
          <a:ext cx="0" cy="0"/>
        </a:xfrm>
      </p:grpSpPr>
      <p:pic>
        <p:nvPicPr>
          <p:cNvPr id="11" name="Picture 10"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FEF1AD-E0CE-4E10-9741-D3512E73CACF}"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8D7AD-FADC-42E0-94A2-89D71CE9480D}"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04599941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reserve="1">
  <p:cSld name="Name Card">
    <p:spTree>
      <p:nvGrpSpPr>
        <p:cNvPr id="1" name=""/>
        <p:cNvGrpSpPr/>
        <p:nvPr/>
      </p:nvGrpSpPr>
      <p:grpSpPr>
        <a:xfrm>
          <a:off x="0" y="0"/>
          <a:ext cx="0" cy="0"/>
        </a:xfrm>
      </p:grpSpPr>
      <p:pic>
        <p:nvPicPr>
          <p:cNvPr id="8" name="Picture 7"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FEF1AD-E0CE-4E10-9741-D3512E73CACF}"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8D7AD-FADC-42E0-94A2-89D71CE9480D}" type="slidenum">
              <a:rPr lang="en-US" smtClean="0"/>
              <a:t>‹#›</a:t>
            </a:fld>
            <a:endParaRPr lang="en-US"/>
          </a:p>
        </p:txBody>
      </p:sp>
    </p:spTree>
    <p:extLst>
      <p:ext uri="{BB962C8B-B14F-4D97-AF65-F5344CB8AC3E}">
        <p14:creationId xmlns:p14="http://schemas.microsoft.com/office/powerpoint/2010/main" val="391166769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reserve="1">
  <p:cSld name="3 Column">
    <p:spTree>
      <p:nvGrpSpPr>
        <p:cNvPr id="1" name=""/>
        <p:cNvGrpSpPr/>
        <p:nvPr/>
      </p:nvGrpSpPr>
      <p:grpSpPr>
        <a:xfrm>
          <a:off x="0" y="0"/>
          <a:ext cx="0" cy="0"/>
        </a:xfrm>
      </p:grpSpPr>
      <p:pic>
        <p:nvPicPr>
          <p:cNvPr id="13" name="Picture 12"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FFEF1AD-E0CE-4E10-9741-D3512E73CACF}" type="datetimeFigureOut">
              <a:rPr lang="en-US" smtClean="0"/>
              <a:t>5/12/2020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78D7AD-FADC-42E0-94A2-89D71CE9480D}" type="slidenum">
              <a:rPr lang="en-US" smtClean="0"/>
              <a:t>‹#›</a:t>
            </a:fld>
            <a:endParaRPr lang="en-US"/>
          </a:p>
        </p:txBody>
      </p:sp>
    </p:spTree>
    <p:extLst>
      <p:ext uri="{BB962C8B-B14F-4D97-AF65-F5344CB8AC3E}">
        <p14:creationId xmlns:p14="http://schemas.microsoft.com/office/powerpoint/2010/main" val="280895777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reserve="1">
  <p:cSld name="3 Picture Column">
    <p:spTree>
      <p:nvGrpSpPr>
        <p:cNvPr id="1" name=""/>
        <p:cNvGrpSpPr/>
        <p:nvPr/>
      </p:nvGrpSpPr>
      <p:grpSpPr>
        <a:xfrm>
          <a:off x="0" y="0"/>
          <a:ext cx="0" cy="0"/>
        </a:xfrm>
      </p:grpSpPr>
      <p:pic>
        <p:nvPicPr>
          <p:cNvPr id="16" name="Picture 15"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FFEF1AD-E0CE-4E10-9741-D3512E73CACF}" type="datetimeFigureOut">
              <a:rPr lang="en-US" smtClean="0"/>
              <a:t>5/12/2020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78D7AD-FADC-42E0-94A2-89D71CE9480D}" type="slidenum">
              <a:rPr lang="en-US" smtClean="0"/>
              <a:t>‹#›</a:t>
            </a:fld>
            <a:endParaRPr lang="en-US"/>
          </a:p>
        </p:txBody>
      </p:sp>
    </p:spTree>
    <p:extLst>
      <p:ext uri="{BB962C8B-B14F-4D97-AF65-F5344CB8AC3E}">
        <p14:creationId xmlns:p14="http://schemas.microsoft.com/office/powerpoint/2010/main" val="305204783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pic>
        <p:nvPicPr>
          <p:cNvPr id="8" name="Picture 7"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FEF1AD-E0CE-4E10-9741-D3512E73CACF}"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8D7AD-FADC-42E0-94A2-89D71CE9480D}" type="slidenum">
              <a:rPr lang="en-US" smtClean="0"/>
              <a:t>‹#›</a:t>
            </a:fld>
            <a:endParaRPr lang="en-US"/>
          </a:p>
        </p:txBody>
      </p:sp>
    </p:spTree>
    <p:extLst>
      <p:ext uri="{BB962C8B-B14F-4D97-AF65-F5344CB8AC3E}">
        <p14:creationId xmlns:p14="http://schemas.microsoft.com/office/powerpoint/2010/main" val="366695025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pic>
        <p:nvPicPr>
          <p:cNvPr id="9" name="Picture 8"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FEF1AD-E0CE-4E10-9741-D3512E73CACF}"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8D7AD-FADC-42E0-94A2-89D71CE9480D}" type="slidenum">
              <a:rPr lang="en-US" smtClean="0"/>
              <a:t>‹#›</a:t>
            </a:fld>
            <a:endParaRPr lang="en-US"/>
          </a:p>
        </p:txBody>
      </p:sp>
    </p:spTree>
    <p:extLst>
      <p:ext uri="{BB962C8B-B14F-4D97-AF65-F5344CB8AC3E}">
        <p14:creationId xmlns:p14="http://schemas.microsoft.com/office/powerpoint/2010/main" val="709839192"/>
      </p:ext>
    </p:extLst>
  </p:cSld>
  <p:clrMapOvr>
    <a:masterClrMapping/>
  </p:clrMapOvr>
  <p:transition/>
  <p:timing/>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pic>
        <p:nvPicPr>
          <p:cNvPr id="3" name="Picture 2"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FEF1AD-E0CE-4E10-9741-D3512E73CACF}"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8D7AD-FADC-42E0-94A2-89D71CE9480D}" type="slidenum">
              <a:rPr lang="en-US" smtClean="0"/>
              <a:t>‹#›</a:t>
            </a:fld>
            <a:endParaRPr lang="en-US"/>
          </a:p>
        </p:txBody>
      </p:sp>
    </p:spTree>
    <p:extLst>
      <p:ext uri="{BB962C8B-B14F-4D97-AF65-F5344CB8AC3E}">
        <p14:creationId xmlns:p14="http://schemas.microsoft.com/office/powerpoint/2010/main" val="73415544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pic>
        <p:nvPicPr>
          <p:cNvPr id="9" name="Picture 8"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FEF1AD-E0CE-4E10-9741-D3512E73CACF}"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8D7AD-FADC-42E0-94A2-89D71CE9480D}" type="slidenum">
              <a:rPr lang="en-US" smtClean="0"/>
              <a:t>‹#›</a:t>
            </a:fld>
            <a:endParaRPr lang="en-US"/>
          </a:p>
        </p:txBody>
      </p:sp>
    </p:spTree>
    <p:extLst>
      <p:ext uri="{BB962C8B-B14F-4D97-AF65-F5344CB8AC3E}">
        <p14:creationId xmlns:p14="http://schemas.microsoft.com/office/powerpoint/2010/main" val="333900804"/>
      </p:ext>
    </p:extLst>
  </p:cSld>
  <p:clrMapOvr>
    <a:masterClrMapping/>
  </p:clrMapOvr>
  <p:transition/>
  <p:timing/>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pic>
        <p:nvPicPr>
          <p:cNvPr id="10" name="Picture 9"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FEF1AD-E0CE-4E10-9741-D3512E73CACF}"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8D7AD-FADC-42E0-94A2-89D71CE9480D}" type="slidenum">
              <a:rPr lang="en-US" smtClean="0"/>
              <a:t>‹#›</a:t>
            </a:fld>
            <a:endParaRPr lang="en-US"/>
          </a:p>
        </p:txBody>
      </p:sp>
    </p:spTree>
    <p:extLst>
      <p:ext uri="{BB962C8B-B14F-4D97-AF65-F5344CB8AC3E}">
        <p14:creationId xmlns:p14="http://schemas.microsoft.com/office/powerpoint/2010/main" val="37590317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pic>
        <p:nvPicPr>
          <p:cNvPr id="15" name="Picture 14"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FEF1AD-E0CE-4E10-9741-D3512E73CACF}" type="datetimeFigureOut">
              <a:rPr lang="en-US" smtClean="0"/>
              <a:t>5/12/2020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78D7AD-FADC-42E0-94A2-89D71CE9480D}" type="slidenum">
              <a:rPr lang="en-US" smtClean="0"/>
              <a:t>‹#›</a:t>
            </a:fld>
            <a:endParaRPr lang="en-US"/>
          </a:p>
        </p:txBody>
      </p:sp>
    </p:spTree>
    <p:extLst>
      <p:ext uri="{BB962C8B-B14F-4D97-AF65-F5344CB8AC3E}">
        <p14:creationId xmlns:p14="http://schemas.microsoft.com/office/powerpoint/2010/main" val="75667013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pic>
        <p:nvPicPr>
          <p:cNvPr id="8" name="Picture 7"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FEF1AD-E0CE-4E10-9741-D3512E73CACF}" type="datetimeFigureOut">
              <a:rPr lang="en-US" smtClean="0"/>
              <a:t>5/12/2020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78D7AD-FADC-42E0-94A2-89D71CE9480D}" type="slidenum">
              <a:rPr lang="en-US" smtClean="0"/>
              <a:t>‹#›</a:t>
            </a:fld>
            <a:endParaRPr lang="en-US"/>
          </a:p>
        </p:txBody>
      </p:sp>
    </p:spTree>
    <p:extLst>
      <p:ext uri="{BB962C8B-B14F-4D97-AF65-F5344CB8AC3E}">
        <p14:creationId xmlns:p14="http://schemas.microsoft.com/office/powerpoint/2010/main" val="376753770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pic>
        <p:nvPicPr>
          <p:cNvPr id="7" name="Picture 6"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FFEF1AD-E0CE-4E10-9741-D3512E73CACF}" type="datetimeFigureOut">
              <a:rPr lang="en-US" smtClean="0"/>
              <a:t>5/12/2020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78D7AD-FADC-42E0-94A2-89D71CE9480D}" type="slidenum">
              <a:rPr lang="en-US" smtClean="0"/>
              <a:t>‹#›</a:t>
            </a:fld>
            <a:endParaRPr lang="en-US"/>
          </a:p>
        </p:txBody>
      </p:sp>
    </p:spTree>
    <p:extLst>
      <p:ext uri="{BB962C8B-B14F-4D97-AF65-F5344CB8AC3E}">
        <p14:creationId xmlns:p14="http://schemas.microsoft.com/office/powerpoint/2010/main" val="400910468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pic>
        <p:nvPicPr>
          <p:cNvPr id="11" name="Picture 10"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FEF1AD-E0CE-4E10-9741-D3512E73CACF}"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8D7AD-FADC-42E0-94A2-89D71CE9480D}" type="slidenum">
              <a:rPr lang="en-US" smtClean="0"/>
              <a:t>‹#›</a:t>
            </a:fld>
            <a:endParaRPr lang="en-US"/>
          </a:p>
        </p:txBody>
      </p:sp>
    </p:spTree>
    <p:extLst>
      <p:ext uri="{BB962C8B-B14F-4D97-AF65-F5344CB8AC3E}">
        <p14:creationId xmlns:p14="http://schemas.microsoft.com/office/powerpoint/2010/main" val="304953162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pic>
        <p:nvPicPr>
          <p:cNvPr id="10" name="Picture 9"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FEF1AD-E0CE-4E10-9741-D3512E73CACF}"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8D7AD-FADC-42E0-94A2-89D71CE9480D}" type="slidenum">
              <a:rPr lang="en-US" smtClean="0"/>
              <a:t>‹#›</a:t>
            </a:fld>
            <a:endParaRPr lang="en-US"/>
          </a:p>
        </p:txBody>
      </p:sp>
    </p:spTree>
    <p:extLst>
      <p:ext uri="{BB962C8B-B14F-4D97-AF65-F5344CB8AC3E}">
        <p14:creationId xmlns:p14="http://schemas.microsoft.com/office/powerpoint/2010/main" val="1620183264"/>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image" Target="../media/image3.png" /><Relationship Id="rId19"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bg>
      <p:bgRef idx="1003">
        <a:schemeClr val="bg2"/>
      </p:bgRef>
    </p:bg>
    <p:spTree>
      <p:nvGrpSpPr>
        <p:cNvPr id="1" name=""/>
        <p:cNvGrpSpPr/>
        <p:nvPr/>
      </p:nvGrpSpPr>
      <p:grpSpPr>
        <a:xfrm>
          <a:off x="0" y="0"/>
          <a:ext cx="0" cy="0"/>
        </a:xfrm>
      </p:grpSpPr>
      <p:pic>
        <p:nvPicPr>
          <p:cNvPr id="1026" name="Picture 2" descr="\\DROBO-FS\QuickDrops\JB\PPTX NG\Droplets\LightingOverlay.png"/>
          <p:cNvPicPr>
            <a:picLocks noChangeAspect="1" noChangeArrowheads="1"/>
          </p:cNvPicPr>
          <p:nvPr/>
        </p:nvPicPr>
        <p:blipFill>
          <a:blip r:embed="rId18">
            <a:alphaModFix amt="80000"/>
            <a:extLst>
              <a:ext uri="{28A0092B-C50C-407E-A947-70E740481C1C}">
                <a14:useLocalDpi xmlns:a14="http://schemas.microsoft.com/office/drawing/2010/main" val="0"/>
              </a:ext>
            </a:extLst>
          </a:blip>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FFEF1AD-E0CE-4E10-9741-D3512E73CACF}" type="datetimeFigureOut">
              <a:rPr lang="en-US" smtClean="0"/>
              <a:t>5/12/2020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378D7AD-FADC-42E0-94A2-89D71CE9480D}" type="slidenum">
              <a:rPr lang="en-US" smtClean="0"/>
              <a:t>‹#›</a:t>
            </a:fld>
            <a:endParaRPr lang="en-US"/>
          </a:p>
        </p:txBody>
      </p:sp>
    </p:spTree>
    <p:extLst>
      <p:ext uri="{BB962C8B-B14F-4D97-AF65-F5344CB8AC3E}">
        <p14:creationId xmlns:p14="http://schemas.microsoft.com/office/powerpoint/2010/main" val="2013541617"/>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 id="2147484137" r:id="rId13"/>
    <p:sldLayoutId id="2147484138" r:id="rId14"/>
    <p:sldLayoutId id="2147484139" r:id="rId15"/>
    <p:sldLayoutId id="2147484140" r:id="rId16"/>
    <p:sldLayoutId id="2147484141" r:id="rId17"/>
  </p:sldLayoutIdLst>
  <p:transition/>
  <p:timing/>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2.jpeg" /><Relationship Id="rId3" Type="http://schemas.openxmlformats.org/officeDocument/2006/relationships/image" Target="../media/image13.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4.jpeg" /><Relationship Id="rId3" Type="http://schemas.openxmlformats.org/officeDocument/2006/relationships/image" Target="../media/image15.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6.jpeg" /><Relationship Id="rId3" Type="http://schemas.openxmlformats.org/officeDocument/2006/relationships/image" Target="../media/image17.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7.jpeg" /><Relationship Id="rId3" Type="http://schemas.openxmlformats.org/officeDocument/2006/relationships/image" Target="../media/image18.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7.jpeg" /><Relationship Id="rId3" Type="http://schemas.openxmlformats.org/officeDocument/2006/relationships/image" Target="../media/image19.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7.jpeg" /><Relationship Id="rId3" Type="http://schemas.openxmlformats.org/officeDocument/2006/relationships/image" Target="../media/image20.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7.jpeg" /><Relationship Id="rId3" Type="http://schemas.openxmlformats.org/officeDocument/2006/relationships/image" Target="../media/image21.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2.jpeg" /><Relationship Id="rId3" Type="http://schemas.openxmlformats.org/officeDocument/2006/relationships/image" Target="../media/image23.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jpeg" /><Relationship Id="rId3" Type="http://schemas.openxmlformats.org/officeDocument/2006/relationships/image" Target="../media/image6.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7.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9.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0.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1.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a:xfrm>
            <a:off x="0" y="262861"/>
            <a:ext cx="12192000" cy="1326105"/>
          </a:xfrm>
          <a:effectLst>
            <a:glow rad="228600">
              <a:schemeClr val="accent3">
                <a:satMod val="175000"/>
                <a:alpha val="40000"/>
              </a:schemeClr>
            </a:glow>
            <a:outerShdw blurRad="50800" dist="38100" dir="18900000" algn="bl" rotWithShape="0">
              <a:prstClr val="black">
                <a:alpha val="40000"/>
              </a:prstClr>
            </a:outerShdw>
          </a:effectLst>
        </p:spPr>
        <p:txBody>
          <a:bodyPr>
            <a:noAutofit/>
          </a:bodyPr>
          <a:lstStyle/>
          <a:p>
            <a:r>
              <a:rPr lang="sr-Cyrl-RS" sz="8000" b="1" cap="none" smtClean="0">
                <a:ln w="9525">
                  <a:solidFill>
                    <a:schemeClr val="bg1"/>
                  </a:solidFill>
                  <a:prstDash val="solid"/>
                </a:ln>
                <a:effectLst>
                  <a:outerShdw blurRad="12700" dist="38100" dir="2700000" algn="tl" rotWithShape="0">
                    <a:schemeClr val="bg1">
                      <a:lumMod val="50000"/>
                    </a:schemeClr>
                  </a:outerShdw>
                </a:effectLst>
              </a:rPr>
              <a:t>Старозаветни пророци</a:t>
            </a:r>
            <a:endParaRPr lang="en-US" sz="8000" b="1" cap="none">
              <a:ln w="9525">
                <a:solidFill>
                  <a:schemeClr val="bg1"/>
                </a:solidFill>
                <a:prstDash val="solid"/>
              </a:ln>
              <a:effectLst>
                <a:outerShdw blurRad="12700" dist="38100" dir="2700000" algn="tl" rotWithShape="0">
                  <a:schemeClr val="bg1">
                    <a:lumMod val="50000"/>
                  </a:schemeClr>
                </a:outerShdw>
              </a:effectLst>
            </a:endParaRPr>
          </a:p>
        </p:txBody>
      </p:sp>
      <p:sp>
        <p:nvSpPr>
          <p:cNvPr id="3" name="Subtitle 2"/>
          <p:cNvSpPr>
            <a:spLocks noGrp="1"/>
          </p:cNvSpPr>
          <p:nvPr>
            <p:ph type="subTitle" idx="1"/>
          </p:nvPr>
        </p:nvSpPr>
        <p:spPr/>
        <p:txBody>
          <a:bodyPr/>
          <a:lstStyle/>
          <a:p>
            <a:r>
              <a:rPr lang="sr-Cyrl-RS" smtClean="0"/>
              <a:t> </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420" y="1814867"/>
            <a:ext cx="7165159" cy="4773787"/>
          </a:xfrm>
          <a:prstGeom prst="rect">
            <a:avLst/>
          </a:prstGeom>
          <a:ln>
            <a:noFill/>
          </a:ln>
          <a:effectLst>
            <a:softEdge rad="112500"/>
          </a:effectLst>
        </p:spPr>
      </p:pic>
    </p:spTree>
    <p:extLst>
      <p:ext uri="{BB962C8B-B14F-4D97-AF65-F5344CB8AC3E}">
        <p14:creationId xmlns:p14="http://schemas.microsoft.com/office/powerpoint/2010/main" val="50777008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urved Up Ribbon 1"/>
          <p:cNvSpPr/>
          <p:nvPr/>
        </p:nvSpPr>
        <p:spPr>
          <a:xfrm>
            <a:off x="2949052" y="157305"/>
            <a:ext cx="6305266" cy="914400"/>
          </a:xfrm>
          <a:prstGeom prst="ellipseRibbon2">
            <a:avLst>
              <a:gd name="adj1" fmla="val 25000"/>
              <a:gd name="adj2" fmla="val 59091"/>
              <a:gd name="adj3" fmla="val 12500"/>
            </a:avLst>
          </a:prstGeom>
          <a:solidFill>
            <a:schemeClr val="accent5">
              <a:lumMod val="60000"/>
              <a:lumOff val="40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sr-Cyrl-RS" sz="3200" b="1" smtClean="0">
                <a:solidFill>
                  <a:schemeClr val="tx1"/>
                </a:solidFill>
              </a:rPr>
              <a:t>ПРОРОК ДАНИЛО</a:t>
            </a:r>
            <a:endParaRPr lang="en-US" sz="3200" b="1">
              <a:solidFill>
                <a:schemeClr val="tx1"/>
              </a:solidFill>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7358742" y="1283061"/>
            <a:ext cx="4201887" cy="5378996"/>
          </a:xfrm>
          <a:prstGeom prst="rect">
            <a:avLst/>
          </a:prstGeom>
          <a:ln>
            <a:noFill/>
          </a:ln>
          <a:effectLst>
            <a:softEdge rad="112500"/>
          </a:effectLst>
        </p:spPr>
      </p:pic>
      <p:sp>
        <p:nvSpPr>
          <p:cNvPr id="4" name="Bevel 3"/>
          <p:cNvSpPr/>
          <p:nvPr/>
        </p:nvSpPr>
        <p:spPr>
          <a:xfrm>
            <a:off x="468086" y="1822630"/>
            <a:ext cx="6400800" cy="4299857"/>
          </a:xfrm>
          <a:prstGeom prst="bevel">
            <a:avLst>
              <a:gd name="adj" fmla="val 5771"/>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sr-Cyrl-RS" sz="2400" b="1">
                <a:solidFill>
                  <a:schemeClr val="tx1"/>
                </a:solidFill>
              </a:rPr>
              <a:t>Цар Навуходоносор је наредио да му доведу човека који је мудар, разуман и спреман да учи. Довели су му Данила, а са њим су били и његови другови Ананија, Мисаило и Азарија. </a:t>
            </a:r>
            <a:endParaRPr lang="sr-Cyrl-RS" sz="2400" b="1" smtClean="0">
              <a:solidFill>
                <a:schemeClr val="tx1"/>
              </a:solidFill>
            </a:endParaRPr>
          </a:p>
          <a:p>
            <a:pPr indent="457200" algn="just"/>
            <a:r>
              <a:rPr lang="sr-Cyrl-RS" sz="2400" b="1" smtClean="0">
                <a:solidFill>
                  <a:schemeClr val="tx1"/>
                </a:solidFill>
              </a:rPr>
              <a:t>Данило </a:t>
            </a:r>
            <a:r>
              <a:rPr lang="sr-Cyrl-RS" sz="2400" b="1">
                <a:solidFill>
                  <a:schemeClr val="tx1"/>
                </a:solidFill>
              </a:rPr>
              <a:t>је имао дар од Бога да тумачи снове. Цару је протумачио сан, па га је он поставио за главног вођу над свим пословима земље Вавилонске, а његови другови су остали на царевом </a:t>
            </a:r>
            <a:r>
              <a:rPr lang="sr-Cyrl-RS" sz="2400" b="1" smtClean="0">
                <a:solidFill>
                  <a:schemeClr val="tx1"/>
                </a:solidFill>
              </a:rPr>
              <a:t>двору.</a:t>
            </a:r>
            <a:endParaRPr lang="en-US" sz="2400" b="1">
              <a:solidFill>
                <a:schemeClr val="tx1"/>
              </a:solidFill>
            </a:endParaRPr>
          </a:p>
        </p:txBody>
      </p:sp>
    </p:spTree>
    <p:extLst>
      <p:ext uri="{BB962C8B-B14F-4D97-AF65-F5344CB8AC3E}">
        <p14:creationId xmlns:p14="http://schemas.microsoft.com/office/powerpoint/2010/main" val="164875348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43" y="1434088"/>
            <a:ext cx="3946616" cy="502114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Curved Up Ribbon 2"/>
          <p:cNvSpPr/>
          <p:nvPr/>
        </p:nvSpPr>
        <p:spPr>
          <a:xfrm>
            <a:off x="2949052" y="157305"/>
            <a:ext cx="6305266" cy="914400"/>
          </a:xfrm>
          <a:prstGeom prst="ellipseRibbon2">
            <a:avLst>
              <a:gd name="adj1" fmla="val 25000"/>
              <a:gd name="adj2" fmla="val 59091"/>
              <a:gd name="adj3" fmla="val 12500"/>
            </a:avLst>
          </a:prstGeom>
          <a:solidFill>
            <a:srgbClr val="FFC000"/>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sr-Cyrl-RS" sz="3200" b="1" smtClean="0">
                <a:solidFill>
                  <a:schemeClr val="tx1"/>
                </a:solidFill>
              </a:rPr>
              <a:t>ПРОРОК ДАНИЛО</a:t>
            </a:r>
            <a:endParaRPr lang="en-US" sz="3200" b="1">
              <a:solidFill>
                <a:schemeClr val="tx1"/>
              </a:solidFill>
            </a:endParaRPr>
          </a:p>
        </p:txBody>
      </p:sp>
      <p:sp>
        <p:nvSpPr>
          <p:cNvPr id="4" name="Wave 3"/>
          <p:cNvSpPr/>
          <p:nvPr/>
        </p:nvSpPr>
        <p:spPr>
          <a:xfrm>
            <a:off x="4365170" y="1352286"/>
            <a:ext cx="7522029" cy="1380028"/>
          </a:xfrm>
          <a:prstGeom prst="wave">
            <a:avLst>
              <a:gd name="adj1" fmla="val 9240"/>
              <a:gd name="adj2" fmla="val 279"/>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sr-Cyrl-RS" sz="2000" b="1" smtClean="0">
                <a:solidFill>
                  <a:schemeClr val="tx1"/>
                </a:solidFill>
              </a:rPr>
              <a:t>Једном је цар начинио златан лик </a:t>
            </a:r>
            <a:r>
              <a:rPr lang="sr-Cyrl-RS" sz="2000" b="1">
                <a:solidFill>
                  <a:schemeClr val="tx1"/>
                </a:solidFill>
              </a:rPr>
              <a:t>и наредио је да му се сви поклоне. Уколико би неко одбио, онда да се баци у ужарену огњену пећ. </a:t>
            </a:r>
            <a:endParaRPr lang="en-US" sz="2000" b="1">
              <a:solidFill>
                <a:schemeClr val="tx1"/>
              </a:solidFill>
            </a:endParaRPr>
          </a:p>
        </p:txBody>
      </p:sp>
      <p:sp>
        <p:nvSpPr>
          <p:cNvPr id="5" name="Wave 4"/>
          <p:cNvSpPr/>
          <p:nvPr/>
        </p:nvSpPr>
        <p:spPr>
          <a:xfrm>
            <a:off x="4365170" y="2858050"/>
            <a:ext cx="7522029" cy="1950990"/>
          </a:xfrm>
          <a:prstGeom prst="wave">
            <a:avLst>
              <a:gd name="adj1" fmla="val 5030"/>
              <a:gd name="adj2" fmla="val 279"/>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sr-Cyrl-RS" sz="2000" b="1">
                <a:solidFill>
                  <a:schemeClr val="tx1"/>
                </a:solidFill>
              </a:rPr>
              <a:t>Међутим, Ананија, Мисаило и Азарија нису хтели да се поклоне. Рекли су цару да ће их Бог спасити и ако их он буде бацио у ужарену пећ. Цар се разгневио и наредио је да се пећ ужари седам пута више него обично и да се ови људи баце у њу. Тако је и било. </a:t>
            </a:r>
            <a:r>
              <a:rPr lang="sr-Cyrl-RS" sz="2000" b="1" smtClean="0">
                <a:solidFill>
                  <a:schemeClr val="tx1"/>
                </a:solidFill>
              </a:rPr>
              <a:t> </a:t>
            </a:r>
            <a:endParaRPr lang="en-US" sz="2000" b="1">
              <a:solidFill>
                <a:schemeClr val="tx1"/>
              </a:solidFill>
            </a:endParaRPr>
          </a:p>
        </p:txBody>
      </p:sp>
      <p:sp>
        <p:nvSpPr>
          <p:cNvPr id="6" name="Wave 5"/>
          <p:cNvSpPr/>
          <p:nvPr/>
        </p:nvSpPr>
        <p:spPr>
          <a:xfrm>
            <a:off x="4365170" y="4934776"/>
            <a:ext cx="7609116" cy="1567541"/>
          </a:xfrm>
          <a:prstGeom prst="wave">
            <a:avLst>
              <a:gd name="adj1" fmla="val 5030"/>
              <a:gd name="adj2" fmla="val 279"/>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r>
              <a:rPr lang="sr-Cyrl-RS" sz="2000" b="1">
                <a:solidFill>
                  <a:schemeClr val="tx1"/>
                </a:solidFill>
              </a:rPr>
              <a:t>Али, цар је у неком тренутку видео четири човека како ходају посред огња и није им ништа, а четврти човек као да је Син Божији. Наредио им је да изађу. Ништа им није било, а цар је поверовао у Бога.</a:t>
            </a:r>
            <a:endParaRPr lang="en-US" sz="2000" b="1">
              <a:solidFill>
                <a:schemeClr val="tx1"/>
              </a:solidFill>
            </a:endParaRPr>
          </a:p>
        </p:txBody>
      </p:sp>
    </p:spTree>
    <p:extLst>
      <p:ext uri="{BB962C8B-B14F-4D97-AF65-F5344CB8AC3E}">
        <p14:creationId xmlns:p14="http://schemas.microsoft.com/office/powerpoint/2010/main" val="298516559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Horizont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ame 1"/>
          <p:cNvSpPr/>
          <p:nvPr/>
        </p:nvSpPr>
        <p:spPr>
          <a:xfrm>
            <a:off x="206829" y="3858985"/>
            <a:ext cx="3853542" cy="1360714"/>
          </a:xfrm>
          <a:prstGeom prst="frame">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smtClean="0">
                <a:solidFill>
                  <a:schemeClr val="tx1"/>
                </a:solidFill>
              </a:rPr>
              <a:t>Да ли тумачите ваше снове?</a:t>
            </a:r>
            <a:endParaRPr lang="en-US" sz="2400" b="1">
              <a:solidFill>
                <a:schemeClr val="tx1"/>
              </a:solidFill>
            </a:endParaRPr>
          </a:p>
        </p:txBody>
      </p:sp>
      <p:sp>
        <p:nvSpPr>
          <p:cNvPr id="3" name="Frame 2"/>
          <p:cNvSpPr/>
          <p:nvPr/>
        </p:nvSpPr>
        <p:spPr>
          <a:xfrm>
            <a:off x="206829" y="1186541"/>
            <a:ext cx="3853542" cy="1360714"/>
          </a:xfrm>
          <a:prstGeom prst="frame">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smtClean="0">
                <a:solidFill>
                  <a:schemeClr val="tx1"/>
                </a:solidFill>
              </a:rPr>
              <a:t>Да ли се сећате ваших снова?</a:t>
            </a:r>
            <a:endParaRPr lang="en-US" sz="2400" b="1">
              <a:solidFill>
                <a:schemeClr val="tx1"/>
              </a:solidFill>
            </a:endParaRPr>
          </a:p>
        </p:txBody>
      </p:sp>
      <p:sp>
        <p:nvSpPr>
          <p:cNvPr id="5" name="Frame 4"/>
          <p:cNvSpPr/>
          <p:nvPr/>
        </p:nvSpPr>
        <p:spPr>
          <a:xfrm>
            <a:off x="7892145" y="1186541"/>
            <a:ext cx="3929741" cy="1360714"/>
          </a:xfrm>
          <a:prstGeom prst="frame">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smtClean="0">
                <a:solidFill>
                  <a:schemeClr val="tx1"/>
                </a:solidFill>
              </a:rPr>
              <a:t>Постоји ли неко тумачење снова?</a:t>
            </a:r>
            <a:endParaRPr lang="en-US" sz="2400" b="1">
              <a:solidFill>
                <a:schemeClr val="tx1"/>
              </a:solidFill>
            </a:endParaRPr>
          </a:p>
        </p:txBody>
      </p:sp>
      <p:sp>
        <p:nvSpPr>
          <p:cNvPr id="6" name="Frame 5"/>
          <p:cNvSpPr/>
          <p:nvPr/>
        </p:nvSpPr>
        <p:spPr>
          <a:xfrm>
            <a:off x="7892145" y="3614057"/>
            <a:ext cx="3929741" cy="1605642"/>
          </a:xfrm>
          <a:prstGeom prst="frame">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smtClean="0">
                <a:solidFill>
                  <a:schemeClr val="tx1"/>
                </a:solidFill>
              </a:rPr>
              <a:t>Да ли су данас пророци исти као што су били у Старом Завету?</a:t>
            </a:r>
            <a:endParaRPr lang="en-US" sz="2400" b="1">
              <a:solidFill>
                <a:schemeClr val="tx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1629" y="152968"/>
            <a:ext cx="3309258" cy="6705032"/>
          </a:xfrm>
          <a:prstGeom prst="rect">
            <a:avLst/>
          </a:prstGeom>
          <a:ln>
            <a:noFill/>
          </a:ln>
          <a:effectLst>
            <a:softEdge rad="112500"/>
          </a:effectLst>
        </p:spPr>
      </p:pic>
    </p:spTree>
    <p:extLst>
      <p:ext uri="{BB962C8B-B14F-4D97-AF65-F5344CB8AC3E}">
        <p14:creationId xmlns:p14="http://schemas.microsoft.com/office/powerpoint/2010/main" val="337385425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7-Point Star 1"/>
          <p:cNvSpPr/>
          <p:nvPr/>
        </p:nvSpPr>
        <p:spPr>
          <a:xfrm>
            <a:off x="6520543" y="468085"/>
            <a:ext cx="5279571" cy="1774371"/>
          </a:xfrm>
          <a:prstGeom prst="star7">
            <a:avLst>
              <a:gd name="adj" fmla="val 42902"/>
              <a:gd name="hf" fmla="val 102572"/>
              <a:gd name="vf" fmla="val 105210"/>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smtClean="0">
                <a:solidFill>
                  <a:schemeClr val="tx1"/>
                </a:solidFill>
              </a:rPr>
              <a:t>Колико пророчких књига постоји у Старом Завету?</a:t>
            </a:r>
            <a:endParaRPr lang="en-US" sz="2400" b="1">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l="7792" r="20130"/>
          <a:stretch>
            <a:fillRect/>
          </a:stretch>
        </p:blipFill>
        <p:spPr>
          <a:xfrm>
            <a:off x="261256" y="1262744"/>
            <a:ext cx="5841057" cy="4558392"/>
          </a:xfrm>
          <a:prstGeom prst="rect">
            <a:avLst/>
          </a:prstGeom>
          <a:ln>
            <a:noFill/>
          </a:ln>
          <a:effectLst>
            <a:softEdge rad="112500"/>
          </a:effectLst>
        </p:spPr>
      </p:pic>
      <p:sp>
        <p:nvSpPr>
          <p:cNvPr id="4" name="Rounded Rectangle 3"/>
          <p:cNvSpPr/>
          <p:nvPr/>
        </p:nvSpPr>
        <p:spPr>
          <a:xfrm>
            <a:off x="7375070" y="2852057"/>
            <a:ext cx="3570515" cy="85997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smtClean="0">
                <a:solidFill>
                  <a:schemeClr val="tx1"/>
                </a:solidFill>
                <a:latin typeface="Times New Roman" panose="02020603050405020304" pitchFamily="18" charset="0"/>
                <a:cs typeface="Times New Roman" panose="02020603050405020304" pitchFamily="18" charset="0"/>
              </a:rPr>
              <a:t>А) 15</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7375069" y="4931229"/>
            <a:ext cx="3570515" cy="85997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a:solidFill>
                  <a:schemeClr val="tx1"/>
                </a:solidFill>
                <a:latin typeface="Times New Roman" panose="02020603050405020304" pitchFamily="18" charset="0"/>
                <a:cs typeface="Times New Roman" panose="02020603050405020304" pitchFamily="18" charset="0"/>
              </a:rPr>
              <a:t>В</a:t>
            </a:r>
            <a:r>
              <a:rPr lang="sr-Cyrl-RS" sz="2400" b="1" smtClean="0">
                <a:solidFill>
                  <a:schemeClr val="tx1"/>
                </a:solidFill>
                <a:latin typeface="Times New Roman" panose="02020603050405020304" pitchFamily="18" charset="0"/>
                <a:cs typeface="Times New Roman" panose="02020603050405020304" pitchFamily="18" charset="0"/>
              </a:rPr>
              <a:t>) 17</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7375069" y="3891643"/>
            <a:ext cx="3570515" cy="85997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a:solidFill>
                  <a:schemeClr val="tx1"/>
                </a:solidFill>
                <a:latin typeface="Times New Roman" panose="02020603050405020304" pitchFamily="18" charset="0"/>
                <a:cs typeface="Times New Roman" panose="02020603050405020304" pitchFamily="18" charset="0"/>
              </a:rPr>
              <a:t>Б</a:t>
            </a:r>
            <a:r>
              <a:rPr lang="sr-Cyrl-RS" sz="2400" b="1" smtClean="0">
                <a:solidFill>
                  <a:schemeClr val="tx1"/>
                </a:solidFill>
                <a:latin typeface="Times New Roman" panose="02020603050405020304" pitchFamily="18" charset="0"/>
                <a:cs typeface="Times New Roman" panose="02020603050405020304" pitchFamily="18" charset="0"/>
              </a:rPr>
              <a:t>) 16</a:t>
            </a:r>
            <a:endParaRPr lang="en-US" sz="24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810250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00FF0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7-Point Star 1"/>
          <p:cNvSpPr/>
          <p:nvPr/>
        </p:nvSpPr>
        <p:spPr>
          <a:xfrm>
            <a:off x="6520543" y="468085"/>
            <a:ext cx="5279571" cy="1774371"/>
          </a:xfrm>
          <a:prstGeom prst="star7">
            <a:avLst>
              <a:gd name="adj" fmla="val 42902"/>
              <a:gd name="hf" fmla="val 102572"/>
              <a:gd name="vf" fmla="val 105210"/>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smtClean="0">
                <a:solidFill>
                  <a:schemeClr val="tx1"/>
                </a:solidFill>
              </a:rPr>
              <a:t>Ко је био са Илијом у тренутку његове смрти?</a:t>
            </a:r>
            <a:endParaRPr lang="en-US" sz="2400" b="1">
              <a:solidFill>
                <a:schemeClr val="tx1"/>
              </a:solidFill>
            </a:endParaRPr>
          </a:p>
        </p:txBody>
      </p:sp>
      <p:sp>
        <p:nvSpPr>
          <p:cNvPr id="3" name="Rounded Rectangle 2"/>
          <p:cNvSpPr/>
          <p:nvPr/>
        </p:nvSpPr>
        <p:spPr>
          <a:xfrm>
            <a:off x="7375070" y="2852057"/>
            <a:ext cx="3570515" cy="85997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smtClean="0">
                <a:solidFill>
                  <a:schemeClr val="tx1"/>
                </a:solidFill>
                <a:latin typeface="Times New Roman" panose="02020603050405020304" pitchFamily="18" charset="0"/>
                <a:cs typeface="Times New Roman" panose="02020603050405020304" pitchFamily="18" charset="0"/>
              </a:rPr>
              <a:t>А) Јелисеј</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7375069" y="4876799"/>
            <a:ext cx="3570515" cy="85997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a:solidFill>
                  <a:schemeClr val="tx1"/>
                </a:solidFill>
                <a:latin typeface="Times New Roman" panose="02020603050405020304" pitchFamily="18" charset="0"/>
                <a:cs typeface="Times New Roman" panose="02020603050405020304" pitchFamily="18" charset="0"/>
              </a:rPr>
              <a:t>В</a:t>
            </a:r>
            <a:r>
              <a:rPr lang="sr-Cyrl-RS" sz="2400" b="1" smtClean="0">
                <a:solidFill>
                  <a:schemeClr val="tx1"/>
                </a:solidFill>
                <a:latin typeface="Times New Roman" panose="02020603050405020304" pitchFamily="18" charset="0"/>
                <a:cs typeface="Times New Roman" panose="02020603050405020304" pitchFamily="18" charset="0"/>
              </a:rPr>
              <a:t>) Исаија</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7375069" y="3864428"/>
            <a:ext cx="3570515" cy="85997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smtClean="0">
                <a:solidFill>
                  <a:schemeClr val="tx1"/>
                </a:solidFill>
                <a:latin typeface="Times New Roman" panose="02020603050405020304" pitchFamily="18" charset="0"/>
                <a:cs typeface="Times New Roman" panose="02020603050405020304" pitchFamily="18" charset="0"/>
              </a:rPr>
              <a:t>Б) Данило</a:t>
            </a:r>
            <a:endParaRPr lang="en-US" sz="2400" b="1">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28" y="451756"/>
            <a:ext cx="4795158" cy="60418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721206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00FF0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7-Point Star 1"/>
          <p:cNvSpPr/>
          <p:nvPr/>
        </p:nvSpPr>
        <p:spPr>
          <a:xfrm>
            <a:off x="6520543" y="468085"/>
            <a:ext cx="5279571" cy="1774371"/>
          </a:xfrm>
          <a:prstGeom prst="star7">
            <a:avLst>
              <a:gd name="adj" fmla="val 42902"/>
              <a:gd name="hf" fmla="val 102572"/>
              <a:gd name="vf" fmla="val 105210"/>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smtClean="0">
                <a:solidFill>
                  <a:schemeClr val="tx1"/>
                </a:solidFill>
              </a:rPr>
              <a:t>Како се зове пророк кога је прогутао кит?</a:t>
            </a:r>
            <a:endParaRPr lang="en-US" sz="2400" b="1">
              <a:solidFill>
                <a:schemeClr val="tx1"/>
              </a:solidFill>
            </a:endParaRPr>
          </a:p>
        </p:txBody>
      </p:sp>
      <p:sp>
        <p:nvSpPr>
          <p:cNvPr id="3" name="Rounded Rectangle 2"/>
          <p:cNvSpPr/>
          <p:nvPr/>
        </p:nvSpPr>
        <p:spPr>
          <a:xfrm>
            <a:off x="7375069" y="4876799"/>
            <a:ext cx="3570515" cy="85997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a:solidFill>
                  <a:schemeClr val="tx1"/>
                </a:solidFill>
                <a:latin typeface="Times New Roman" panose="02020603050405020304" pitchFamily="18" charset="0"/>
                <a:cs typeface="Times New Roman" panose="02020603050405020304" pitchFamily="18" charset="0"/>
              </a:rPr>
              <a:t>В</a:t>
            </a:r>
            <a:r>
              <a:rPr lang="sr-Cyrl-RS" sz="2400" b="1" smtClean="0">
                <a:solidFill>
                  <a:schemeClr val="tx1"/>
                </a:solidFill>
                <a:latin typeface="Times New Roman" panose="02020603050405020304" pitchFamily="18" charset="0"/>
                <a:cs typeface="Times New Roman" panose="02020603050405020304" pitchFamily="18" charset="0"/>
              </a:rPr>
              <a:t>) Јона</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7375067" y="2852057"/>
            <a:ext cx="3570515" cy="85997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smtClean="0">
                <a:solidFill>
                  <a:schemeClr val="tx1"/>
                </a:solidFill>
                <a:latin typeface="Times New Roman" panose="02020603050405020304" pitchFamily="18" charset="0"/>
                <a:cs typeface="Times New Roman" panose="02020603050405020304" pitchFamily="18" charset="0"/>
              </a:rPr>
              <a:t>А) Илија</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7375068" y="3864428"/>
            <a:ext cx="3570515" cy="85997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smtClean="0">
                <a:solidFill>
                  <a:schemeClr val="tx1"/>
                </a:solidFill>
                <a:latin typeface="Times New Roman" panose="02020603050405020304" pitchFamily="18" charset="0"/>
                <a:cs typeface="Times New Roman" panose="02020603050405020304" pitchFamily="18" charset="0"/>
              </a:rPr>
              <a:t>Б) Исаија</a:t>
            </a:r>
            <a:endParaRPr lang="en-US" sz="2400" b="1">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8055" r="4041" b="2776"/>
          <a:stretch>
            <a:fillRect/>
          </a:stretch>
        </p:blipFill>
        <p:spPr>
          <a:xfrm>
            <a:off x="337458" y="1134035"/>
            <a:ext cx="5878286" cy="45027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3309260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00FF0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7-Point Star 1"/>
          <p:cNvSpPr/>
          <p:nvPr/>
        </p:nvSpPr>
        <p:spPr>
          <a:xfrm>
            <a:off x="5867394" y="468085"/>
            <a:ext cx="5279571" cy="1774371"/>
          </a:xfrm>
          <a:prstGeom prst="star7">
            <a:avLst>
              <a:gd name="adj" fmla="val 42902"/>
              <a:gd name="hf" fmla="val 102572"/>
              <a:gd name="vf" fmla="val 105210"/>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smtClean="0">
                <a:solidFill>
                  <a:schemeClr val="tx1"/>
                </a:solidFill>
              </a:rPr>
              <a:t>Како су се звали другови пророка Данила?</a:t>
            </a:r>
            <a:endParaRPr lang="en-US" sz="2400" b="1">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35" y="283028"/>
            <a:ext cx="4340679" cy="6313715"/>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a:xfrm>
            <a:off x="5521771" y="2797627"/>
            <a:ext cx="5970819" cy="85997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smtClean="0">
                <a:solidFill>
                  <a:schemeClr val="tx1"/>
                </a:solidFill>
                <a:latin typeface="Times New Roman" panose="02020603050405020304" pitchFamily="18" charset="0"/>
                <a:cs typeface="Times New Roman" panose="02020603050405020304" pitchFamily="18" charset="0"/>
              </a:rPr>
              <a:t>А) Ананија, Мисаило и Азарија</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5521771" y="3853543"/>
            <a:ext cx="5970819" cy="85997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smtClean="0">
                <a:solidFill>
                  <a:schemeClr val="tx1"/>
                </a:solidFill>
                <a:latin typeface="Times New Roman" panose="02020603050405020304" pitchFamily="18" charset="0"/>
                <a:cs typeface="Times New Roman" panose="02020603050405020304" pitchFamily="18" charset="0"/>
              </a:rPr>
              <a:t>Б) Ананија, Михаило и Азарија</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521771" y="4909459"/>
            <a:ext cx="5970819" cy="85997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smtClean="0">
                <a:solidFill>
                  <a:schemeClr val="tx1"/>
                </a:solidFill>
                <a:latin typeface="Times New Roman" panose="02020603050405020304" pitchFamily="18" charset="0"/>
                <a:cs typeface="Times New Roman" panose="02020603050405020304" pitchFamily="18" charset="0"/>
              </a:rPr>
              <a:t>В) Ананија, Мисаило и Андреј</a:t>
            </a:r>
            <a:endParaRPr lang="en-US" sz="24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174930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00FF0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Oval Callout 2"/>
          <p:cNvSpPr/>
          <p:nvPr/>
        </p:nvSpPr>
        <p:spPr>
          <a:xfrm>
            <a:off x="685799" y="468087"/>
            <a:ext cx="3940629" cy="1426028"/>
          </a:xfrm>
          <a:prstGeom prst="wedgeEllipseCallout">
            <a:avLst>
              <a:gd name="adj1" fmla="val 48780"/>
              <a:gd name="adj2" fmla="val 70897"/>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smtClean="0">
                <a:solidFill>
                  <a:schemeClr val="tx1"/>
                </a:solidFill>
              </a:rPr>
              <a:t>Како је пророк Илија окончао свој живот?</a:t>
            </a:r>
            <a:endParaRPr lang="en-US" sz="2400" b="1">
              <a:solidFill>
                <a:schemeClr val="tx1"/>
              </a:solidFill>
            </a:endParaRPr>
          </a:p>
        </p:txBody>
      </p:sp>
      <p:sp>
        <p:nvSpPr>
          <p:cNvPr id="4" name="Oval Callout 3"/>
          <p:cNvSpPr/>
          <p:nvPr/>
        </p:nvSpPr>
        <p:spPr>
          <a:xfrm>
            <a:off x="6847113" y="468087"/>
            <a:ext cx="3940629" cy="1426028"/>
          </a:xfrm>
          <a:prstGeom prst="wedgeEllipseCallout">
            <a:avLst>
              <a:gd name="adj1" fmla="val -53982"/>
              <a:gd name="adj2" fmla="val 70897"/>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smtClean="0">
                <a:solidFill>
                  <a:schemeClr val="tx1"/>
                </a:solidFill>
              </a:rPr>
              <a:t>Зашто је Јону прогутао кит?</a:t>
            </a:r>
            <a:endParaRPr lang="en-US" sz="2400" b="1">
              <a:solidFill>
                <a:schemeClr val="tx1"/>
              </a:solidFill>
            </a:endParaRPr>
          </a:p>
        </p:txBody>
      </p:sp>
      <p:sp>
        <p:nvSpPr>
          <p:cNvPr id="5" name="Oval Callout 4"/>
          <p:cNvSpPr/>
          <p:nvPr/>
        </p:nvSpPr>
        <p:spPr>
          <a:xfrm>
            <a:off x="555170" y="4441369"/>
            <a:ext cx="4201886" cy="1632857"/>
          </a:xfrm>
          <a:prstGeom prst="wedgeEllipseCallout">
            <a:avLst>
              <a:gd name="adj1" fmla="val 51706"/>
              <a:gd name="adj2" fmla="val -83500"/>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smtClean="0">
                <a:solidFill>
                  <a:schemeClr val="tx1"/>
                </a:solidFill>
              </a:rPr>
              <a:t>Колико дана је пророк Јона провео у утроби кита?</a:t>
            </a:r>
            <a:endParaRPr lang="en-US" sz="2400" b="1">
              <a:solidFill>
                <a:schemeClr val="tx1"/>
              </a:solidFill>
            </a:endParaRPr>
          </a:p>
        </p:txBody>
      </p:sp>
      <p:sp>
        <p:nvSpPr>
          <p:cNvPr id="6" name="Oval Callout 5"/>
          <p:cNvSpPr/>
          <p:nvPr/>
        </p:nvSpPr>
        <p:spPr>
          <a:xfrm>
            <a:off x="6607627" y="4190998"/>
            <a:ext cx="4419600" cy="1959429"/>
          </a:xfrm>
          <a:prstGeom prst="wedgeEllipseCallout">
            <a:avLst>
              <a:gd name="adj1" fmla="val -59503"/>
              <a:gd name="adj2" fmla="val -61944"/>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smtClean="0">
                <a:solidFill>
                  <a:schemeClr val="tx1"/>
                </a:solidFill>
              </a:rPr>
              <a:t>Шта је цар Навуходоносор урадио пријатељима пророка Данила?</a:t>
            </a:r>
            <a:endParaRPr lang="en-US" sz="2400" b="1">
              <a:solidFill>
                <a:schemeClr val="tx1"/>
              </a:solidFill>
            </a:endParaRPr>
          </a:p>
        </p:txBody>
      </p:sp>
      <p:sp>
        <p:nvSpPr>
          <p:cNvPr id="7" name="Horizontal Scroll 6"/>
          <p:cNvSpPr/>
          <p:nvPr/>
        </p:nvSpPr>
        <p:spPr>
          <a:xfrm>
            <a:off x="859972" y="2296885"/>
            <a:ext cx="10504714" cy="1491343"/>
          </a:xfrm>
          <a:prstGeom prst="horizontalScroll">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5400" b="1" smtClean="0">
                <a:solidFill>
                  <a:schemeClr val="tx1"/>
                </a:solidFill>
              </a:rPr>
              <a:t>ОДГОВОРИ НА ПИТАЊА:</a:t>
            </a:r>
            <a:endParaRPr lang="en-US" sz="5400" b="1">
              <a:solidFill>
                <a:schemeClr val="tx1"/>
              </a:solidFill>
            </a:endParaRPr>
          </a:p>
        </p:txBody>
      </p:sp>
    </p:spTree>
    <p:extLst>
      <p:ext uri="{BB962C8B-B14F-4D97-AF65-F5344CB8AC3E}">
        <p14:creationId xmlns:p14="http://schemas.microsoft.com/office/powerpoint/2010/main" val="199249842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Plaque 1"/>
          <p:cNvSpPr/>
          <p:nvPr/>
        </p:nvSpPr>
        <p:spPr>
          <a:xfrm>
            <a:off x="423080" y="395784"/>
            <a:ext cx="11409528" cy="750627"/>
          </a:xfrm>
          <a:prstGeom prst="plaqu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r-Cyrl-RS" sz="4400" b="1" smtClean="0">
                <a:solidFill>
                  <a:schemeClr val="tx1"/>
                </a:solidFill>
              </a:rPr>
              <a:t>ПИТАЊА ЗА УЧЕНИКЕ</a:t>
            </a:r>
            <a:endParaRPr lang="en-US" sz="4400" b="1">
              <a:solidFill>
                <a:schemeClr val="tx1"/>
              </a:solidFill>
            </a:endParaRPr>
          </a:p>
        </p:txBody>
      </p:sp>
      <p:sp>
        <p:nvSpPr>
          <p:cNvPr id="3" name="Snip Same Side Corner Rectangle 2"/>
          <p:cNvSpPr/>
          <p:nvPr/>
        </p:nvSpPr>
        <p:spPr>
          <a:xfrm>
            <a:off x="671013" y="1608441"/>
            <a:ext cx="3043451" cy="1446663"/>
          </a:xfrm>
          <a:prstGeom prst="snip2SameRect">
            <a:avLst>
              <a:gd name="adj1" fmla="val 27115"/>
              <a:gd name="adj2" fmla="val 0"/>
            </a:avLst>
          </a:prstGeom>
          <a:scene3d>
            <a:camera prst="orthographicFront"/>
            <a:lightRig rig="threePt" dir="t"/>
          </a:scene3d>
          <a:sp3d>
            <a:bevelT prst="relaxedInset"/>
          </a:sp3d>
        </p:spPr>
        <p:style>
          <a:lnRef idx="1">
            <a:schemeClr val="dk1"/>
          </a:lnRef>
          <a:fillRef idx="2">
            <a:schemeClr val="dk1"/>
          </a:fillRef>
          <a:effectRef idx="1">
            <a:schemeClr val="dk1"/>
          </a:effectRef>
          <a:fontRef idx="minor">
            <a:schemeClr val="dk1"/>
          </a:fontRef>
        </p:style>
        <p:txBody>
          <a:bodyPr rtlCol="0" anchor="ctr"/>
          <a:lstStyle/>
          <a:p>
            <a:pPr algn="ctr"/>
            <a:r>
              <a:rPr lang="sr-Cyrl-RS" sz="3600" b="1" smtClean="0">
                <a:solidFill>
                  <a:schemeClr val="tx1"/>
                </a:solidFill>
              </a:rPr>
              <a:t>Ко су пророци?</a:t>
            </a:r>
            <a:endParaRPr lang="en-US" sz="3600" b="1">
              <a:solidFill>
                <a:schemeClr val="tx1"/>
              </a:solidFill>
            </a:endParaRPr>
          </a:p>
        </p:txBody>
      </p:sp>
      <p:sp>
        <p:nvSpPr>
          <p:cNvPr id="4" name="Snip Same Side Corner Rectangle 3"/>
          <p:cNvSpPr/>
          <p:nvPr/>
        </p:nvSpPr>
        <p:spPr>
          <a:xfrm>
            <a:off x="671013" y="5022076"/>
            <a:ext cx="4244455" cy="1446663"/>
          </a:xfrm>
          <a:prstGeom prst="snip2SameRect">
            <a:avLst>
              <a:gd name="adj1" fmla="val 27115"/>
              <a:gd name="adj2" fmla="val 0"/>
            </a:avLst>
          </a:prstGeom>
          <a:scene3d>
            <a:camera prst="orthographicFront"/>
            <a:lightRig rig="threePt" dir="t"/>
          </a:scene3d>
          <a:sp3d>
            <a:bevelT w="139700" h="139700" prst="divo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sr-Cyrl-RS" sz="3600" b="1" smtClean="0">
                <a:solidFill>
                  <a:schemeClr val="tx1"/>
                </a:solidFill>
              </a:rPr>
              <a:t>Да ли данас постоје пророци?</a:t>
            </a:r>
            <a:endParaRPr lang="en-US" sz="3600" b="1">
              <a:solidFill>
                <a:schemeClr val="tx1"/>
              </a:solidFill>
            </a:endParaRPr>
          </a:p>
        </p:txBody>
      </p:sp>
      <p:sp>
        <p:nvSpPr>
          <p:cNvPr id="5" name="Snip Same Side Corner Rectangle 4"/>
          <p:cNvSpPr/>
          <p:nvPr/>
        </p:nvSpPr>
        <p:spPr>
          <a:xfrm>
            <a:off x="2806887" y="3315258"/>
            <a:ext cx="6669205" cy="1446663"/>
          </a:xfrm>
          <a:prstGeom prst="snip2SameRect">
            <a:avLst>
              <a:gd name="adj1" fmla="val 27115"/>
              <a:gd name="adj2" fmla="val 0"/>
            </a:avLst>
          </a:prstGeom>
          <a:scene3d>
            <a:camera prst="orthographicFront"/>
            <a:lightRig rig="threePt" dir="t"/>
          </a:scene3d>
          <a:sp3d>
            <a:bevelT prst="slop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sr-Cyrl-RS" sz="3600" b="1" smtClean="0">
                <a:solidFill>
                  <a:schemeClr val="tx1"/>
                </a:solidFill>
              </a:rPr>
              <a:t>Да ли данас пророци проричу будућност или нешто друго?</a:t>
            </a:r>
            <a:endParaRPr lang="en-US" sz="3600" b="1">
              <a:solidFill>
                <a:schemeClr val="tx1"/>
              </a:solidFill>
            </a:endParaRPr>
          </a:p>
        </p:txBody>
      </p:sp>
      <p:sp>
        <p:nvSpPr>
          <p:cNvPr id="6" name="Snip Same Side Corner Rectangle 5"/>
          <p:cNvSpPr/>
          <p:nvPr/>
        </p:nvSpPr>
        <p:spPr>
          <a:xfrm>
            <a:off x="5343098" y="1608441"/>
            <a:ext cx="6016388" cy="1446663"/>
          </a:xfrm>
          <a:prstGeom prst="snip2SameRect">
            <a:avLst>
              <a:gd name="adj1" fmla="val 27115"/>
              <a:gd name="adj2" fmla="val 0"/>
            </a:avLst>
          </a:prstGeom>
          <a:scene3d>
            <a:camera prst="orthographicFron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rtlCol="0" anchor="ctr"/>
          <a:lstStyle/>
          <a:p>
            <a:pPr algn="ctr"/>
            <a:r>
              <a:rPr lang="sr-Cyrl-RS" sz="3600" b="1" smtClean="0">
                <a:solidFill>
                  <a:schemeClr val="tx1"/>
                </a:solidFill>
              </a:rPr>
              <a:t>Да ли сте чули за неког пророка из Старог Завета?</a:t>
            </a:r>
            <a:endParaRPr lang="en-US" sz="3600" b="1">
              <a:solidFill>
                <a:schemeClr val="tx1"/>
              </a:solidFill>
            </a:endParaRPr>
          </a:p>
        </p:txBody>
      </p:sp>
      <p:sp>
        <p:nvSpPr>
          <p:cNvPr id="7" name="Snip Same Side Corner Rectangle 6"/>
          <p:cNvSpPr/>
          <p:nvPr/>
        </p:nvSpPr>
        <p:spPr>
          <a:xfrm>
            <a:off x="5343098" y="5041403"/>
            <a:ext cx="6016388" cy="1446663"/>
          </a:xfrm>
          <a:prstGeom prst="snip2SameRect">
            <a:avLst>
              <a:gd name="adj1" fmla="val 27115"/>
              <a:gd name="adj2" fmla="val 0"/>
            </a:avLst>
          </a:prstGeom>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rtlCol="0" anchor="ctr"/>
          <a:lstStyle/>
          <a:p>
            <a:pPr algn="ctr"/>
            <a:r>
              <a:rPr lang="sr-Cyrl-RS" sz="3600" b="1" smtClean="0">
                <a:solidFill>
                  <a:schemeClr val="tx1"/>
                </a:solidFill>
              </a:rPr>
              <a:t>Да ли сте чули за неког пророка из Новог Завета?</a:t>
            </a:r>
            <a:endParaRPr lang="en-US" sz="3600" b="1">
              <a:solidFill>
                <a:schemeClr val="tx1"/>
              </a:solidFill>
            </a:endParaRPr>
          </a:p>
        </p:txBody>
      </p:sp>
    </p:spTree>
    <p:extLst>
      <p:ext uri="{BB962C8B-B14F-4D97-AF65-F5344CB8AC3E}">
        <p14:creationId xmlns:p14="http://schemas.microsoft.com/office/powerpoint/2010/main" val="165288285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nodeType="clickPar">
                      <p:stCondLst>
                        <p:cond delay="indefinite"/>
                      </p:stCondLst>
                      <p:childTnLst>
                        <p:par>
                          <p:cTn id="22" fill="hold" nodeType="after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nodeType="clickPar">
                      <p:stCondLst>
                        <p:cond delay="indefinite"/>
                      </p:stCondLst>
                      <p:childTnLst>
                        <p:par>
                          <p:cTn id="40" fill="hold" nodeType="after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par>
                    <p:cTn id="57" fill="hold" nodeType="clickPar">
                      <p:stCondLst>
                        <p:cond delay="indefinite"/>
                      </p:stCondLst>
                      <p:childTnLst>
                        <p:par>
                          <p:cTn id="58" fill="hold" nodeType="after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80">
                                          <p:stCondLst>
                                            <p:cond delay="0"/>
                                          </p:stCondLst>
                                        </p:cTn>
                                        <p:tgtEl>
                                          <p:spTgt spid="6"/>
                                        </p:tgtEl>
                                      </p:cBhvr>
                                    </p:animEffect>
                                    <p:anim calcmode="lin" valueType="num">
                                      <p:cBhvr>
                                        <p:cTn id="6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gtEl>
                                      </p:cBhvr>
                                      <p:to x="100000" y="60000"/>
                                    </p:animScale>
                                    <p:animScale>
                                      <p:cBhvr>
                                        <p:cTn id="68" dur="166" decel="50000">
                                          <p:stCondLst>
                                            <p:cond delay="676"/>
                                          </p:stCondLst>
                                        </p:cTn>
                                        <p:tgtEl>
                                          <p:spTgt spid="6"/>
                                        </p:tgtEl>
                                      </p:cBhvr>
                                      <p:to x="100000" y="100000"/>
                                    </p:animScale>
                                    <p:animScale>
                                      <p:cBhvr>
                                        <p:cTn id="69" dur="26">
                                          <p:stCondLst>
                                            <p:cond delay="1312"/>
                                          </p:stCondLst>
                                        </p:cTn>
                                        <p:tgtEl>
                                          <p:spTgt spid="6"/>
                                        </p:tgtEl>
                                      </p:cBhvr>
                                      <p:to x="100000" y="80000"/>
                                    </p:animScale>
                                    <p:animScale>
                                      <p:cBhvr>
                                        <p:cTn id="70" dur="166" decel="50000">
                                          <p:stCondLst>
                                            <p:cond delay="1338"/>
                                          </p:stCondLst>
                                        </p:cTn>
                                        <p:tgtEl>
                                          <p:spTgt spid="6"/>
                                        </p:tgtEl>
                                      </p:cBhvr>
                                      <p:to x="100000" y="100000"/>
                                    </p:animScale>
                                    <p:animScale>
                                      <p:cBhvr>
                                        <p:cTn id="71" dur="26">
                                          <p:stCondLst>
                                            <p:cond delay="1642"/>
                                          </p:stCondLst>
                                        </p:cTn>
                                        <p:tgtEl>
                                          <p:spTgt spid="6"/>
                                        </p:tgtEl>
                                      </p:cBhvr>
                                      <p:to x="100000" y="90000"/>
                                    </p:animScale>
                                    <p:animScale>
                                      <p:cBhvr>
                                        <p:cTn id="72" dur="166" decel="50000">
                                          <p:stCondLst>
                                            <p:cond delay="1668"/>
                                          </p:stCondLst>
                                        </p:cTn>
                                        <p:tgtEl>
                                          <p:spTgt spid="6"/>
                                        </p:tgtEl>
                                      </p:cBhvr>
                                      <p:to x="100000" y="100000"/>
                                    </p:animScale>
                                    <p:animScale>
                                      <p:cBhvr>
                                        <p:cTn id="73" dur="26">
                                          <p:stCondLst>
                                            <p:cond delay="1808"/>
                                          </p:stCondLst>
                                        </p:cTn>
                                        <p:tgtEl>
                                          <p:spTgt spid="6"/>
                                        </p:tgtEl>
                                      </p:cBhvr>
                                      <p:to x="100000" y="95000"/>
                                    </p:animScale>
                                    <p:animScale>
                                      <p:cBhvr>
                                        <p:cTn id="74" dur="166" decel="50000">
                                          <p:stCondLst>
                                            <p:cond delay="1834"/>
                                          </p:stCondLst>
                                        </p:cTn>
                                        <p:tgtEl>
                                          <p:spTgt spid="6"/>
                                        </p:tgtEl>
                                      </p:cBhvr>
                                      <p:to x="100000" y="100000"/>
                                    </p:animScale>
                                  </p:childTnLst>
                                </p:cTn>
                              </p:par>
                            </p:childTnLst>
                          </p:cTn>
                        </p:par>
                      </p:childTnLst>
                    </p:cTn>
                  </p:par>
                  <p:par>
                    <p:cTn id="75" fill="hold" nodeType="clickPar">
                      <p:stCondLst>
                        <p:cond delay="indefinite"/>
                      </p:stCondLst>
                      <p:childTnLst>
                        <p:par>
                          <p:cTn id="76" fill="hold" nodeType="afterGroup">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580">
                                          <p:stCondLst>
                                            <p:cond delay="0"/>
                                          </p:stCondLst>
                                        </p:cTn>
                                        <p:tgtEl>
                                          <p:spTgt spid="7"/>
                                        </p:tgtEl>
                                      </p:cBhvr>
                                    </p:animEffect>
                                    <p:anim calcmode="lin" valueType="num">
                                      <p:cBhvr>
                                        <p:cTn id="8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gtEl>
                                      </p:cBhvr>
                                      <p:to x="100000" y="60000"/>
                                    </p:animScale>
                                    <p:animScale>
                                      <p:cBhvr>
                                        <p:cTn id="86" dur="166" decel="50000">
                                          <p:stCondLst>
                                            <p:cond delay="676"/>
                                          </p:stCondLst>
                                        </p:cTn>
                                        <p:tgtEl>
                                          <p:spTgt spid="7"/>
                                        </p:tgtEl>
                                      </p:cBhvr>
                                      <p:to x="100000" y="100000"/>
                                    </p:animScale>
                                    <p:animScale>
                                      <p:cBhvr>
                                        <p:cTn id="87" dur="26">
                                          <p:stCondLst>
                                            <p:cond delay="1312"/>
                                          </p:stCondLst>
                                        </p:cTn>
                                        <p:tgtEl>
                                          <p:spTgt spid="7"/>
                                        </p:tgtEl>
                                      </p:cBhvr>
                                      <p:to x="100000" y="80000"/>
                                    </p:animScale>
                                    <p:animScale>
                                      <p:cBhvr>
                                        <p:cTn id="88" dur="166" decel="50000">
                                          <p:stCondLst>
                                            <p:cond delay="1338"/>
                                          </p:stCondLst>
                                        </p:cTn>
                                        <p:tgtEl>
                                          <p:spTgt spid="7"/>
                                        </p:tgtEl>
                                      </p:cBhvr>
                                      <p:to x="100000" y="100000"/>
                                    </p:animScale>
                                    <p:animScale>
                                      <p:cBhvr>
                                        <p:cTn id="89" dur="26">
                                          <p:stCondLst>
                                            <p:cond delay="1642"/>
                                          </p:stCondLst>
                                        </p:cTn>
                                        <p:tgtEl>
                                          <p:spTgt spid="7"/>
                                        </p:tgtEl>
                                      </p:cBhvr>
                                      <p:to x="100000" y="90000"/>
                                    </p:animScale>
                                    <p:animScale>
                                      <p:cBhvr>
                                        <p:cTn id="90" dur="166" decel="50000">
                                          <p:stCondLst>
                                            <p:cond delay="1668"/>
                                          </p:stCondLst>
                                        </p:cTn>
                                        <p:tgtEl>
                                          <p:spTgt spid="7"/>
                                        </p:tgtEl>
                                      </p:cBhvr>
                                      <p:to x="100000" y="100000"/>
                                    </p:animScale>
                                    <p:animScale>
                                      <p:cBhvr>
                                        <p:cTn id="91" dur="26">
                                          <p:stCondLst>
                                            <p:cond delay="1808"/>
                                          </p:stCondLst>
                                        </p:cTn>
                                        <p:tgtEl>
                                          <p:spTgt spid="7"/>
                                        </p:tgtEl>
                                      </p:cBhvr>
                                      <p:to x="100000" y="95000"/>
                                    </p:animScale>
                                    <p:animScale>
                                      <p:cBhvr>
                                        <p:cTn id="9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ounded Rectangle 1"/>
          <p:cNvSpPr/>
          <p:nvPr/>
        </p:nvSpPr>
        <p:spPr>
          <a:xfrm>
            <a:off x="7129818" y="2127982"/>
            <a:ext cx="4670296" cy="4482477"/>
          </a:xfrm>
          <a:prstGeom prst="roundRect">
            <a:avLst>
              <a:gd name="adj" fmla="val 7470"/>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sr-Cyrl-RS" sz="2400" b="1" smtClean="0">
                <a:solidFill>
                  <a:schemeClr val="tx1"/>
                </a:solidFill>
              </a:rPr>
              <a:t>Док </a:t>
            </a:r>
            <a:r>
              <a:rPr lang="sr-Cyrl-RS" sz="2400" b="1">
                <a:solidFill>
                  <a:schemeClr val="tx1"/>
                </a:solidFill>
              </a:rPr>
              <a:t>су грешницима предсказивали каква их све казна може снаћи за њихова безакоња, праведнике су тешили у нади да ће доћи Господ  да их спасе. Како би народ поверовао у пророке, Бог им је дао моћ да чине чуда и да предсказују будућност. Зато се они и називају </a:t>
            </a:r>
            <a:r>
              <a:rPr lang="sr-Cyrl-RS" sz="2400" b="1" u="sng" smtClean="0">
                <a:solidFill>
                  <a:schemeClr val="tx1"/>
                </a:solidFill>
              </a:rPr>
              <a:t>пророцима</a:t>
            </a:r>
            <a:r>
              <a:rPr lang="sr-Cyrl-RS" sz="2400" b="1" smtClean="0">
                <a:solidFill>
                  <a:schemeClr val="tx1"/>
                </a:solidFill>
              </a:rPr>
              <a:t>.</a:t>
            </a:r>
            <a:endParaRPr lang="en-US" sz="2400" b="1">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57" y="2013857"/>
            <a:ext cx="6553200" cy="4596602"/>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a:xfrm>
            <a:off x="261257" y="308536"/>
            <a:ext cx="11538857" cy="1531149"/>
          </a:xfrm>
          <a:prstGeom prst="roundRect">
            <a:avLst>
              <a:gd name="adj" fmla="val 7470"/>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sr-Cyrl-RS" sz="2400" b="1">
                <a:solidFill>
                  <a:schemeClr val="tx1"/>
                </a:solidFill>
              </a:rPr>
              <a:t>У Старом Завету су постојали људи који су говорили уместо Бога. Они су то чинили уз надахнуће Духа Светога. Њихова улога је била да предсказују реч Божију. Њима је Господ објављивао Своју вољу, а они су је преносили </a:t>
            </a:r>
            <a:r>
              <a:rPr lang="sr-Cyrl-RS" sz="2400" b="1" smtClean="0">
                <a:solidFill>
                  <a:schemeClr val="tx1"/>
                </a:solidFill>
              </a:rPr>
              <a:t>другима. </a:t>
            </a:r>
            <a:r>
              <a:rPr lang="sr-Cyrl-RS" sz="2400" b="1">
                <a:solidFill>
                  <a:schemeClr val="tx1"/>
                </a:solidFill>
              </a:rPr>
              <a:t>Такође, они су наговештавали и долазак нашег Господа. </a:t>
            </a:r>
            <a:endParaRPr lang="en-US" sz="2400" b="1">
              <a:solidFill>
                <a:schemeClr val="tx1"/>
              </a:solidFill>
            </a:endParaRPr>
          </a:p>
        </p:txBody>
      </p:sp>
    </p:spTree>
    <p:extLst>
      <p:ext uri="{BB962C8B-B14F-4D97-AF65-F5344CB8AC3E}">
        <p14:creationId xmlns:p14="http://schemas.microsoft.com/office/powerpoint/2010/main" val="175921483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p:cNvSpPr/>
          <p:nvPr/>
        </p:nvSpPr>
        <p:spPr>
          <a:xfrm>
            <a:off x="587827" y="256186"/>
            <a:ext cx="10961915" cy="991618"/>
          </a:xfrm>
          <a:prstGeom prst="rect">
            <a:avLst/>
          </a:prstGeom>
        </p:spPr>
        <p:txBody>
          <a:bodyPr wrap="square">
            <a:spAutoFit/>
          </a:bodyPr>
          <a:lstStyle/>
          <a:p>
            <a:pPr algn="ctr">
              <a:lnSpc>
                <a:spcPct val="107000"/>
              </a:lnSpc>
              <a:spcAft>
                <a:spcPct val="0"/>
              </a:spcAft>
            </a:pPr>
            <a:r>
              <a:rPr lang="sr-Cyrl-RS" sz="2800" b="1">
                <a:latin typeface="Times New Roman" panose="02020603050405020304" pitchFamily="18" charset="0"/>
                <a:ea typeface="Calibri" panose="020f0502020204030204" pitchFamily="34" charset="0"/>
                <a:cs typeface="Times New Roman" panose="02020603050405020304" pitchFamily="18" charset="0"/>
              </a:rPr>
              <a:t>У Светом Писму Старог Завета имамо 16 књига пророка, од којих су 4 велика, а 12 мала.</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76374443"/>
              </p:ext>
            </p:extLst>
          </p:nvPr>
        </p:nvGraphicFramePr>
        <p:xfrm>
          <a:off x="2688122" y="1541221"/>
          <a:ext cx="6824367" cy="4943128"/>
        </p:xfrm>
        <a:graphic>
          <a:graphicData uri="http://schemas.openxmlformats.org/drawingml/2006/table">
            <a:tbl>
              <a:tblPr firstRow="1" firstCol="1" bandRow="1">
                <a:tableStyleId>{5C22544A-7EE6-4342-B048-85BDC9FD1C3A}</a:tableStyleId>
              </a:tblPr>
              <a:tblGrid>
                <a:gridCol w="2607209"/>
                <a:gridCol w="4217158"/>
              </a:tblGrid>
              <a:tr h="779046">
                <a:tc gridSpan="2">
                  <a:txBody>
                    <a:bodyPr vert="horz" wrap="square"/>
                    <a:lstStyle/>
                    <a:p>
                      <a:pPr algn="l">
                        <a:lnSpc>
                          <a:spcPct val="107000"/>
                        </a:lnSpc>
                        <a:spcAft>
                          <a:spcPct val="0"/>
                        </a:spcAft>
                      </a:pPr>
                      <a:r>
                        <a:rPr lang="sr-Cyrl-RS" sz="1200">
                          <a:effectLst/>
                        </a:rPr>
                        <a:t> </a:t>
                      </a:r>
                      <a:endParaRPr lang="en-US" sz="1100">
                        <a:effectLst/>
                      </a:endParaRPr>
                    </a:p>
                    <a:p>
                      <a:pPr algn="ctr">
                        <a:lnSpc>
                          <a:spcPct val="107000"/>
                        </a:lnSpc>
                        <a:spcAft>
                          <a:spcPct val="0"/>
                        </a:spcAft>
                      </a:pPr>
                      <a:r>
                        <a:rPr lang="sr-Cyrl-RS" sz="2800">
                          <a:solidFill>
                            <a:schemeClr val="tx1"/>
                          </a:solidFill>
                          <a:effectLst/>
                        </a:rPr>
                        <a:t>СТАРОЗАВЕТНИ ПРОРОЦИ</a:t>
                      </a:r>
                      <a:endParaRPr lang="en-US" sz="2400">
                        <a:solidFill>
                          <a:schemeClr val="tx1"/>
                        </a:solidFill>
                        <a:effectLst/>
                      </a:endParaRPr>
                    </a:p>
                    <a:p>
                      <a:pPr algn="l">
                        <a:lnSpc>
                          <a:spcPct val="107000"/>
                        </a:lnSpc>
                        <a:spcAft>
                          <a:spcPct val="0"/>
                        </a:spcAft>
                      </a:pPr>
                      <a:r>
                        <a:rPr lang="sr-Cyrl-R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1">
                          <a:lumMod val="95000"/>
                          <a:lumOff val="5000"/>
                        </a:schemeClr>
                      </a:solidFill>
                      <a:prstDash val="solid"/>
                      <a:round/>
                      <a:headEnd type="none" w="med" len="med"/>
                      <a:tailEnd type="none" w="med" len="med"/>
                    </a:lnL>
                    <a:lnR w="38100" cap="flat" cmpd="sng" algn="ctr">
                      <a:solidFill>
                        <a:schemeClr val="tx1">
                          <a:lumMod val="95000"/>
                          <a:lumOff val="5000"/>
                        </a:schemeClr>
                      </a:solidFill>
                      <a:prstDash val="solid"/>
                      <a:round/>
                      <a:headEnd type="none" w="med" len="med"/>
                      <a:tailEnd type="none" w="med" len="med"/>
                    </a:lnR>
                    <a:lnT w="38100" cap="flat" cmpd="sng" algn="ctr">
                      <a:solidFill>
                        <a:schemeClr val="tx1">
                          <a:lumMod val="95000"/>
                          <a:lumOff val="5000"/>
                        </a:schemeClr>
                      </a:solidFill>
                      <a:prstDash val="solid"/>
                      <a:round/>
                      <a:headEnd type="none" w="med" len="med"/>
                      <a:tailEnd type="none" w="med" len="med"/>
                    </a:lnT>
                    <a:lnB w="381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hMerge="1">
                  <a:txBody>
                    <a:bodyPr vert="horz" wrap="square"/>
                    <a:lstStyle/>
                    <a:p>
                      <a:endParaRPr lang="en-US"/>
                    </a:p>
                  </a:txBody>
                  <a:tcPr/>
                </a:tc>
              </a:tr>
              <a:tr h="702226">
                <a:tc>
                  <a:txBody>
                    <a:bodyPr vert="horz" wrap="square"/>
                    <a:lstStyle/>
                    <a:p>
                      <a:pPr algn="ctr">
                        <a:lnSpc>
                          <a:spcPct val="107000"/>
                        </a:lnSpc>
                        <a:spcAft>
                          <a:spcPct val="0"/>
                        </a:spcAft>
                      </a:pPr>
                      <a:r>
                        <a:rPr lang="sr-Cyrl-RS" sz="2400">
                          <a:solidFill>
                            <a:schemeClr val="tx1"/>
                          </a:solidFill>
                          <a:effectLst/>
                          <a:latin typeface="Times New Roman" panose="02020603050405020304" pitchFamily="18" charset="0"/>
                          <a:cs typeface="Times New Roman" panose="02020603050405020304" pitchFamily="18" charset="0"/>
                        </a:rPr>
                        <a:t>ВЕЛИКИ ПРОРОЦИ</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1">
                          <a:lumMod val="95000"/>
                          <a:lumOff val="5000"/>
                        </a:schemeClr>
                      </a:solidFill>
                      <a:prstDash val="solid"/>
                      <a:round/>
                      <a:headEnd type="none" w="med" len="med"/>
                      <a:tailEnd type="none" w="med" len="med"/>
                    </a:lnL>
                    <a:lnR w="38100" cap="flat" cmpd="sng" algn="ctr">
                      <a:solidFill>
                        <a:schemeClr val="tx1">
                          <a:lumMod val="95000"/>
                          <a:lumOff val="5000"/>
                        </a:schemeClr>
                      </a:solidFill>
                      <a:prstDash val="solid"/>
                      <a:round/>
                      <a:headEnd type="none" w="med" len="med"/>
                      <a:tailEnd type="none" w="med" len="med"/>
                    </a:lnR>
                    <a:lnT w="38100" cap="flat" cmpd="sng" algn="ctr">
                      <a:solidFill>
                        <a:schemeClr val="tx1">
                          <a:lumMod val="95000"/>
                          <a:lumOff val="5000"/>
                        </a:schemeClr>
                      </a:solidFill>
                      <a:prstDash val="solid"/>
                      <a:round/>
                      <a:headEnd type="none" w="med" len="med"/>
                      <a:tailEnd type="none" w="med" len="med"/>
                    </a:lnT>
                    <a:lnB w="381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vert="horz" wrap="square"/>
                    <a:lstStyle/>
                    <a:p>
                      <a:pPr algn="ctr">
                        <a:lnSpc>
                          <a:spcPct val="107000"/>
                        </a:lnSpc>
                        <a:spcAft>
                          <a:spcPct val="0"/>
                        </a:spcAft>
                      </a:pPr>
                      <a:r>
                        <a:rPr lang="sr-Cyrl-RS" sz="2400" b="1">
                          <a:effectLst/>
                          <a:latin typeface="Times New Roman" panose="02020603050405020304" pitchFamily="18" charset="0"/>
                          <a:cs typeface="Times New Roman" panose="02020603050405020304" pitchFamily="18" charset="0"/>
                        </a:rPr>
                        <a:t>МАЛИ ПРОРОЦИ</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1">
                          <a:lumMod val="95000"/>
                          <a:lumOff val="5000"/>
                        </a:schemeClr>
                      </a:solidFill>
                      <a:prstDash val="solid"/>
                      <a:round/>
                      <a:headEnd type="none" w="med" len="med"/>
                      <a:tailEnd type="none" w="med" len="med"/>
                    </a:lnL>
                    <a:lnR w="38100" cap="flat" cmpd="sng" algn="ctr">
                      <a:solidFill>
                        <a:schemeClr val="tx1">
                          <a:lumMod val="95000"/>
                          <a:lumOff val="5000"/>
                        </a:schemeClr>
                      </a:solidFill>
                      <a:prstDash val="solid"/>
                      <a:round/>
                      <a:headEnd type="none" w="med" len="med"/>
                      <a:tailEnd type="none" w="med" len="med"/>
                    </a:lnR>
                    <a:lnT w="38100" cap="flat" cmpd="sng" algn="ctr">
                      <a:solidFill>
                        <a:schemeClr val="tx1">
                          <a:lumMod val="95000"/>
                          <a:lumOff val="5000"/>
                        </a:schemeClr>
                      </a:solidFill>
                      <a:prstDash val="solid"/>
                      <a:round/>
                      <a:headEnd type="none" w="med" len="med"/>
                      <a:tailEnd type="none" w="med" len="med"/>
                    </a:lnT>
                    <a:lnB w="381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r>
              <a:tr h="3312448">
                <a:tc>
                  <a:txBody>
                    <a:bodyPr vert="horz" wrap="square"/>
                    <a:lstStyle/>
                    <a:p>
                      <a:pPr algn="ctr">
                        <a:lnSpc>
                          <a:spcPct val="107000"/>
                        </a:lnSpc>
                        <a:spcAft>
                          <a:spcPct val="0"/>
                        </a:spcAft>
                      </a:pPr>
                      <a:r>
                        <a:rPr lang="sr-Cyrl-RS" sz="2800">
                          <a:solidFill>
                            <a:schemeClr val="tx1"/>
                          </a:solidFill>
                          <a:effectLst/>
                          <a:latin typeface="Times New Roman" panose="02020603050405020304" pitchFamily="18" charset="0"/>
                          <a:cs typeface="Times New Roman" panose="02020603050405020304" pitchFamily="18" charset="0"/>
                        </a:rPr>
                        <a:t>Исаија</a:t>
                      </a:r>
                      <a:endParaRPr lang="en-US" sz="240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ct val="0"/>
                        </a:spcAft>
                      </a:pPr>
                      <a:r>
                        <a:rPr lang="sr-Cyrl-RS" sz="2800">
                          <a:solidFill>
                            <a:schemeClr val="tx1"/>
                          </a:solidFill>
                          <a:effectLst/>
                          <a:latin typeface="Times New Roman" panose="02020603050405020304" pitchFamily="18" charset="0"/>
                          <a:cs typeface="Times New Roman" panose="02020603050405020304" pitchFamily="18" charset="0"/>
                        </a:rPr>
                        <a:t>Јеремија</a:t>
                      </a:r>
                      <a:endParaRPr lang="en-US" sz="240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ct val="0"/>
                        </a:spcAft>
                      </a:pPr>
                      <a:r>
                        <a:rPr lang="sr-Cyrl-RS" sz="2800">
                          <a:solidFill>
                            <a:schemeClr val="tx1"/>
                          </a:solidFill>
                          <a:effectLst/>
                          <a:latin typeface="Times New Roman" panose="02020603050405020304" pitchFamily="18" charset="0"/>
                          <a:cs typeface="Times New Roman" panose="02020603050405020304" pitchFamily="18" charset="0"/>
                        </a:rPr>
                        <a:t>Језекиљ</a:t>
                      </a:r>
                      <a:endParaRPr lang="en-US" sz="240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ct val="0"/>
                        </a:spcAft>
                      </a:pPr>
                      <a:r>
                        <a:rPr lang="sr-Cyrl-RS" sz="2800">
                          <a:solidFill>
                            <a:schemeClr val="tx1"/>
                          </a:solidFill>
                          <a:effectLst/>
                          <a:latin typeface="Times New Roman" panose="02020603050405020304" pitchFamily="18" charset="0"/>
                          <a:cs typeface="Times New Roman" panose="02020603050405020304" pitchFamily="18" charset="0"/>
                        </a:rPr>
                        <a:t>Данило</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1">
                          <a:lumMod val="95000"/>
                          <a:lumOff val="5000"/>
                        </a:schemeClr>
                      </a:solidFill>
                      <a:prstDash val="solid"/>
                      <a:round/>
                      <a:headEnd type="none" w="med" len="med"/>
                      <a:tailEnd type="none" w="med" len="med"/>
                    </a:lnL>
                    <a:lnR w="38100" cap="flat" cmpd="sng" algn="ctr">
                      <a:solidFill>
                        <a:schemeClr val="tx1">
                          <a:lumMod val="95000"/>
                          <a:lumOff val="5000"/>
                        </a:schemeClr>
                      </a:solidFill>
                      <a:prstDash val="solid"/>
                      <a:round/>
                      <a:headEnd type="none" w="med" len="med"/>
                      <a:tailEnd type="none" w="med" len="med"/>
                    </a:lnR>
                    <a:lnT w="38100" cap="flat" cmpd="sng" algn="ctr">
                      <a:solidFill>
                        <a:schemeClr val="tx1">
                          <a:lumMod val="95000"/>
                          <a:lumOff val="5000"/>
                        </a:schemeClr>
                      </a:solidFill>
                      <a:prstDash val="solid"/>
                      <a:round/>
                      <a:headEnd type="none" w="med" len="med"/>
                      <a:tailEnd type="none" w="med" len="med"/>
                    </a:lnT>
                    <a:lnB w="381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vert="horz" wrap="square"/>
                    <a:lstStyle/>
                    <a:p>
                      <a:pPr marL="0" marR="0" indent="0" algn="l" defTabSz="914400" rtl="0" eaLnBrk="1" fontAlgn="auto" latinLnBrk="0" hangingPunct="1">
                        <a:lnSpc>
                          <a:spcPct val="107000"/>
                        </a:lnSpc>
                        <a:spcBef>
                          <a:spcPct val="0"/>
                        </a:spcBef>
                        <a:spcAft>
                          <a:spcPct val="0"/>
                        </a:spcAft>
                        <a:buClrTx/>
                        <a:buSzTx/>
                        <a:buFontTx/>
                        <a:buNone/>
                        <a:defRPr/>
                      </a:pPr>
                      <a:r>
                        <a:rPr lang="en-US" sz="2800" b="1" smtClean="0">
                          <a:solidFill>
                            <a:schemeClr val="tx1"/>
                          </a:solidFill>
                          <a:effectLst/>
                          <a:latin typeface="Times New Roman" panose="02020603050405020304" pitchFamily="18" charset="0"/>
                          <a:cs typeface="Times New Roman" panose="02020603050405020304" pitchFamily="18" charset="0"/>
                        </a:rPr>
                        <a:t>       </a:t>
                      </a:r>
                      <a:r>
                        <a:rPr lang="en-US" sz="2800" b="1" baseline="0" smtClean="0">
                          <a:solidFill>
                            <a:schemeClr val="tx1"/>
                          </a:solidFill>
                          <a:effectLst/>
                          <a:latin typeface="Times New Roman" panose="02020603050405020304" pitchFamily="18" charset="0"/>
                          <a:cs typeface="Times New Roman" panose="02020603050405020304" pitchFamily="18" charset="0"/>
                        </a:rPr>
                        <a:t> </a:t>
                      </a:r>
                      <a:r>
                        <a:rPr lang="sr-Cyrl-RS" sz="2800" b="1" smtClean="0">
                          <a:solidFill>
                            <a:schemeClr val="tx1"/>
                          </a:solidFill>
                          <a:effectLst/>
                          <a:latin typeface="Times New Roman" panose="02020603050405020304" pitchFamily="18" charset="0"/>
                          <a:cs typeface="Times New Roman" panose="02020603050405020304" pitchFamily="18" charset="0"/>
                        </a:rPr>
                        <a:t>Осија</a:t>
                      </a:r>
                      <a:r>
                        <a:rPr lang="en-US" sz="2800" b="1" smtClean="0">
                          <a:solidFill>
                            <a:schemeClr val="tx1"/>
                          </a:solidFill>
                          <a:effectLst/>
                          <a:latin typeface="Times New Roman" panose="02020603050405020304" pitchFamily="18" charset="0"/>
                          <a:cs typeface="Times New Roman" panose="02020603050405020304" pitchFamily="18" charset="0"/>
                        </a:rPr>
                        <a:t>        </a:t>
                      </a:r>
                      <a:r>
                        <a:rPr lang="sr-Cyrl-RS" sz="2400" b="1" smtClean="0">
                          <a:solidFill>
                            <a:schemeClr val="tx1"/>
                          </a:solidFill>
                          <a:effectLst/>
                          <a:latin typeface="Times New Roman" panose="02020603050405020304" pitchFamily="18" charset="0"/>
                          <a:cs typeface="Times New Roman" panose="02020603050405020304" pitchFamily="18" charset="0"/>
                        </a:rPr>
                        <a:t>Наум</a:t>
                      </a:r>
                      <a:endParaRPr lang="en-US" sz="2400" b="1">
                        <a:solidFill>
                          <a:schemeClr val="tx1"/>
                        </a:solidFill>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7000"/>
                        </a:lnSpc>
                        <a:spcBef>
                          <a:spcPct val="0"/>
                        </a:spcBef>
                        <a:spcAft>
                          <a:spcPct val="0"/>
                        </a:spcAft>
                        <a:buClrTx/>
                        <a:buSzTx/>
                        <a:buFontTx/>
                        <a:buNone/>
                        <a:defRPr/>
                      </a:pPr>
                      <a:r>
                        <a:rPr lang="en-US" sz="2800" b="1" smtClean="0">
                          <a:solidFill>
                            <a:schemeClr val="tx1"/>
                          </a:solidFill>
                          <a:effectLst/>
                          <a:latin typeface="Times New Roman" panose="02020603050405020304" pitchFamily="18" charset="0"/>
                          <a:cs typeface="Times New Roman" panose="02020603050405020304" pitchFamily="18" charset="0"/>
                        </a:rPr>
                        <a:t>        </a:t>
                      </a:r>
                      <a:r>
                        <a:rPr lang="sr-Cyrl-RS" sz="2800" b="1" smtClean="0">
                          <a:solidFill>
                            <a:schemeClr val="tx1"/>
                          </a:solidFill>
                          <a:effectLst/>
                          <a:latin typeface="Times New Roman" panose="02020603050405020304" pitchFamily="18" charset="0"/>
                          <a:cs typeface="Times New Roman" panose="02020603050405020304" pitchFamily="18" charset="0"/>
                        </a:rPr>
                        <a:t>Јоил</a:t>
                      </a:r>
                      <a:r>
                        <a:rPr lang="en-US" sz="2800" b="1" smtClean="0">
                          <a:solidFill>
                            <a:schemeClr val="tx1"/>
                          </a:solidFill>
                          <a:effectLst/>
                          <a:latin typeface="Times New Roman" panose="02020603050405020304" pitchFamily="18" charset="0"/>
                          <a:cs typeface="Times New Roman" panose="02020603050405020304" pitchFamily="18" charset="0"/>
                        </a:rPr>
                        <a:t>        </a:t>
                      </a:r>
                      <a:r>
                        <a:rPr lang="sr-Cyrl-RS" sz="2400" b="1" smtClean="0">
                          <a:solidFill>
                            <a:schemeClr val="tx1"/>
                          </a:solidFill>
                          <a:effectLst/>
                          <a:latin typeface="Times New Roman" panose="02020603050405020304" pitchFamily="18" charset="0"/>
                          <a:cs typeface="Times New Roman" panose="02020603050405020304" pitchFamily="18" charset="0"/>
                        </a:rPr>
                        <a:t>Авакум</a:t>
                      </a:r>
                      <a:endParaRPr lang="en-US" sz="2400" b="1">
                        <a:solidFill>
                          <a:schemeClr val="tx1"/>
                        </a:solidFill>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7000"/>
                        </a:lnSpc>
                        <a:spcBef>
                          <a:spcPct val="0"/>
                        </a:spcBef>
                        <a:spcAft>
                          <a:spcPct val="0"/>
                        </a:spcAft>
                        <a:buClrTx/>
                        <a:buSzTx/>
                        <a:buFontTx/>
                        <a:buNone/>
                        <a:defRPr/>
                      </a:pPr>
                      <a:r>
                        <a:rPr lang="en-US" sz="2800" b="1" smtClean="0">
                          <a:solidFill>
                            <a:schemeClr val="tx1"/>
                          </a:solidFill>
                          <a:effectLst/>
                          <a:latin typeface="Times New Roman" panose="02020603050405020304" pitchFamily="18" charset="0"/>
                          <a:cs typeface="Times New Roman" panose="02020603050405020304" pitchFamily="18" charset="0"/>
                        </a:rPr>
                        <a:t>        </a:t>
                      </a:r>
                      <a:r>
                        <a:rPr lang="sr-Cyrl-RS" sz="2800" b="1" smtClean="0">
                          <a:solidFill>
                            <a:schemeClr val="tx1"/>
                          </a:solidFill>
                          <a:effectLst/>
                          <a:latin typeface="Times New Roman" panose="02020603050405020304" pitchFamily="18" charset="0"/>
                          <a:cs typeface="Times New Roman" panose="02020603050405020304" pitchFamily="18" charset="0"/>
                        </a:rPr>
                        <a:t>Амос</a:t>
                      </a:r>
                      <a:r>
                        <a:rPr lang="en-US" sz="2800" b="1" smtClean="0">
                          <a:solidFill>
                            <a:schemeClr val="tx1"/>
                          </a:solidFill>
                          <a:effectLst/>
                          <a:latin typeface="Times New Roman" panose="02020603050405020304" pitchFamily="18" charset="0"/>
                          <a:cs typeface="Times New Roman" panose="02020603050405020304" pitchFamily="18" charset="0"/>
                        </a:rPr>
                        <a:t>      </a:t>
                      </a:r>
                      <a:r>
                        <a:rPr lang="sr-Cyrl-RS" sz="2400" b="1" smtClean="0">
                          <a:solidFill>
                            <a:schemeClr val="tx1"/>
                          </a:solidFill>
                          <a:effectLst/>
                          <a:latin typeface="Times New Roman" panose="02020603050405020304" pitchFamily="18" charset="0"/>
                          <a:cs typeface="Times New Roman" panose="02020603050405020304" pitchFamily="18" charset="0"/>
                        </a:rPr>
                        <a:t>Софонија</a:t>
                      </a:r>
                      <a:endParaRPr lang="en-US" sz="2400" b="1">
                        <a:solidFill>
                          <a:schemeClr val="tx1"/>
                        </a:solidFill>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7000"/>
                        </a:lnSpc>
                        <a:spcBef>
                          <a:spcPct val="0"/>
                        </a:spcBef>
                        <a:spcAft>
                          <a:spcPct val="0"/>
                        </a:spcAft>
                        <a:buClrTx/>
                        <a:buSzTx/>
                        <a:buFontTx/>
                        <a:buNone/>
                        <a:defRPr/>
                      </a:pPr>
                      <a:r>
                        <a:rPr lang="en-US" sz="2800" b="1" smtClean="0">
                          <a:solidFill>
                            <a:schemeClr val="tx1"/>
                          </a:solidFill>
                          <a:effectLst/>
                          <a:latin typeface="Times New Roman" panose="02020603050405020304" pitchFamily="18" charset="0"/>
                          <a:cs typeface="Times New Roman" panose="02020603050405020304" pitchFamily="18" charset="0"/>
                        </a:rPr>
                        <a:t>       </a:t>
                      </a:r>
                      <a:r>
                        <a:rPr lang="sr-Cyrl-RS" sz="2800" b="1" smtClean="0">
                          <a:solidFill>
                            <a:schemeClr val="tx1"/>
                          </a:solidFill>
                          <a:effectLst/>
                          <a:latin typeface="Times New Roman" panose="02020603050405020304" pitchFamily="18" charset="0"/>
                          <a:cs typeface="Times New Roman" panose="02020603050405020304" pitchFamily="18" charset="0"/>
                        </a:rPr>
                        <a:t>Авдија</a:t>
                      </a:r>
                      <a:r>
                        <a:rPr lang="en-US" sz="2800" b="1" smtClean="0">
                          <a:solidFill>
                            <a:schemeClr val="tx1"/>
                          </a:solidFill>
                          <a:effectLst/>
                          <a:latin typeface="Times New Roman" panose="02020603050405020304" pitchFamily="18" charset="0"/>
                          <a:cs typeface="Times New Roman" panose="02020603050405020304" pitchFamily="18" charset="0"/>
                        </a:rPr>
                        <a:t>       </a:t>
                      </a:r>
                      <a:r>
                        <a:rPr lang="sr-Cyrl-RS" sz="2400" b="1" smtClean="0">
                          <a:solidFill>
                            <a:schemeClr val="tx1"/>
                          </a:solidFill>
                          <a:effectLst/>
                          <a:latin typeface="Times New Roman" panose="02020603050405020304" pitchFamily="18" charset="0"/>
                          <a:cs typeface="Times New Roman" panose="02020603050405020304" pitchFamily="18" charset="0"/>
                        </a:rPr>
                        <a:t>Агеј</a:t>
                      </a:r>
                      <a:endParaRPr lang="en-US" sz="2400" b="1">
                        <a:solidFill>
                          <a:schemeClr val="tx1"/>
                        </a:solidFill>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7000"/>
                        </a:lnSpc>
                        <a:spcBef>
                          <a:spcPct val="0"/>
                        </a:spcBef>
                        <a:spcAft>
                          <a:spcPct val="0"/>
                        </a:spcAft>
                        <a:buClrTx/>
                        <a:buSzTx/>
                        <a:buFontTx/>
                        <a:buNone/>
                        <a:defRPr/>
                      </a:pPr>
                      <a:r>
                        <a:rPr lang="en-US" sz="2800" b="1" smtClean="0">
                          <a:solidFill>
                            <a:schemeClr val="tx1"/>
                          </a:solidFill>
                          <a:effectLst/>
                          <a:latin typeface="Times New Roman" panose="02020603050405020304" pitchFamily="18" charset="0"/>
                          <a:cs typeface="Times New Roman" panose="02020603050405020304" pitchFamily="18" charset="0"/>
                        </a:rPr>
                        <a:t>        </a:t>
                      </a:r>
                      <a:r>
                        <a:rPr lang="sr-Cyrl-RS" sz="2800" b="1" smtClean="0">
                          <a:solidFill>
                            <a:schemeClr val="tx1"/>
                          </a:solidFill>
                          <a:effectLst/>
                          <a:latin typeface="Times New Roman" panose="02020603050405020304" pitchFamily="18" charset="0"/>
                          <a:cs typeface="Times New Roman" panose="02020603050405020304" pitchFamily="18" charset="0"/>
                        </a:rPr>
                        <a:t>Јона</a:t>
                      </a:r>
                      <a:r>
                        <a:rPr lang="en-US" sz="2800" b="1" smtClean="0">
                          <a:solidFill>
                            <a:schemeClr val="tx1"/>
                          </a:solidFill>
                          <a:effectLst/>
                          <a:latin typeface="Times New Roman" panose="02020603050405020304" pitchFamily="18" charset="0"/>
                          <a:cs typeface="Times New Roman" panose="02020603050405020304" pitchFamily="18" charset="0"/>
                        </a:rPr>
                        <a:t>        </a:t>
                      </a:r>
                      <a:r>
                        <a:rPr lang="sr-Cyrl-RS" sz="2400" b="1" smtClean="0">
                          <a:solidFill>
                            <a:schemeClr val="tx1"/>
                          </a:solidFill>
                          <a:effectLst/>
                          <a:latin typeface="Times New Roman" panose="02020603050405020304" pitchFamily="18" charset="0"/>
                          <a:cs typeface="Times New Roman" panose="02020603050405020304" pitchFamily="18" charset="0"/>
                        </a:rPr>
                        <a:t>Захарија</a:t>
                      </a:r>
                      <a:endParaRPr lang="en-US" sz="2400" b="1">
                        <a:solidFill>
                          <a:schemeClr val="tx1"/>
                        </a:solidFill>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7000"/>
                        </a:lnSpc>
                        <a:spcBef>
                          <a:spcPct val="0"/>
                        </a:spcBef>
                        <a:spcAft>
                          <a:spcPct val="0"/>
                        </a:spcAft>
                        <a:buClrTx/>
                        <a:buSzTx/>
                        <a:buFontTx/>
                        <a:buNone/>
                        <a:defRPr/>
                      </a:pPr>
                      <a:r>
                        <a:rPr lang="en-US" sz="2800" b="1" smtClean="0">
                          <a:solidFill>
                            <a:schemeClr val="tx1"/>
                          </a:solidFill>
                          <a:effectLst/>
                          <a:latin typeface="Times New Roman" panose="02020603050405020304" pitchFamily="18" charset="0"/>
                          <a:cs typeface="Times New Roman" panose="02020603050405020304" pitchFamily="18" charset="0"/>
                        </a:rPr>
                        <a:t>       </a:t>
                      </a:r>
                      <a:r>
                        <a:rPr lang="sr-Cyrl-RS" sz="2800" b="1" smtClean="0">
                          <a:solidFill>
                            <a:schemeClr val="tx1"/>
                          </a:solidFill>
                          <a:effectLst/>
                          <a:latin typeface="Times New Roman" panose="02020603050405020304" pitchFamily="18" charset="0"/>
                          <a:cs typeface="Times New Roman" panose="02020603050405020304" pitchFamily="18" charset="0"/>
                        </a:rPr>
                        <a:t>Михеј</a:t>
                      </a:r>
                      <a:r>
                        <a:rPr lang="en-US" sz="2800" b="1" smtClean="0">
                          <a:solidFill>
                            <a:schemeClr val="tx1"/>
                          </a:solidFill>
                          <a:effectLst/>
                          <a:latin typeface="Times New Roman" panose="02020603050405020304" pitchFamily="18" charset="0"/>
                          <a:cs typeface="Times New Roman" panose="02020603050405020304" pitchFamily="18" charset="0"/>
                        </a:rPr>
                        <a:t>     </a:t>
                      </a:r>
                      <a:r>
                        <a:rPr lang="sr-Cyrl-RS" sz="2800" b="1" smtClean="0">
                          <a:solidFill>
                            <a:schemeClr val="tx1"/>
                          </a:solidFill>
                          <a:effectLst/>
                          <a:latin typeface="Times New Roman" panose="02020603050405020304" pitchFamily="18" charset="0"/>
                          <a:cs typeface="Times New Roman" panose="02020603050405020304" pitchFamily="18" charset="0"/>
                        </a:rPr>
                        <a:t>Малахија</a:t>
                      </a:r>
                      <a:endParaRPr lang="en-US" sz="2800" b="1" smtClean="0">
                        <a:solidFill>
                          <a:schemeClr val="tx1"/>
                        </a:solidFill>
                        <a:effectLst/>
                      </a:endParaRPr>
                    </a:p>
                  </a:txBody>
                  <a:tcPr marL="68580" marR="68580" marT="0" marB="0" anchor="ctr">
                    <a:lnL w="38100" cap="flat" cmpd="sng" algn="ctr">
                      <a:solidFill>
                        <a:schemeClr val="tx1">
                          <a:lumMod val="95000"/>
                          <a:lumOff val="5000"/>
                        </a:schemeClr>
                      </a:solidFill>
                      <a:prstDash val="solid"/>
                      <a:round/>
                      <a:headEnd type="none" w="med" len="med"/>
                      <a:tailEnd type="none" w="med" len="med"/>
                    </a:lnL>
                    <a:lnR w="38100" cap="flat" cmpd="sng" algn="ctr">
                      <a:solidFill>
                        <a:schemeClr val="tx1">
                          <a:lumMod val="95000"/>
                          <a:lumOff val="5000"/>
                        </a:schemeClr>
                      </a:solidFill>
                      <a:prstDash val="solid"/>
                      <a:round/>
                      <a:headEnd type="none" w="med" len="med"/>
                      <a:tailEnd type="none" w="med" len="med"/>
                    </a:lnR>
                    <a:lnT w="38100" cap="flat" cmpd="sng" algn="ctr">
                      <a:solidFill>
                        <a:schemeClr val="tx1">
                          <a:lumMod val="95000"/>
                          <a:lumOff val="5000"/>
                        </a:schemeClr>
                      </a:solidFill>
                      <a:prstDash val="solid"/>
                      <a:round/>
                      <a:headEnd type="none" w="med" len="med"/>
                      <a:tailEnd type="none" w="med" len="med"/>
                    </a:lnT>
                    <a:lnB w="381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r>
            </a:tbl>
          </a:graphicData>
        </a:graphic>
      </p:graphicFrame>
    </p:spTree>
    <p:extLst>
      <p:ext uri="{BB962C8B-B14F-4D97-AF65-F5344CB8AC3E}">
        <p14:creationId xmlns:p14="http://schemas.microsoft.com/office/powerpoint/2010/main" val="278679021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Curved Up Ribbon 2"/>
          <p:cNvSpPr/>
          <p:nvPr/>
        </p:nvSpPr>
        <p:spPr>
          <a:xfrm>
            <a:off x="2949052" y="157305"/>
            <a:ext cx="6305266" cy="914400"/>
          </a:xfrm>
          <a:prstGeom prst="ellipseRibbon2">
            <a:avLst>
              <a:gd name="adj1" fmla="val 25000"/>
              <a:gd name="adj2" fmla="val 59091"/>
              <a:gd name="adj3" fmla="val 12500"/>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sr-Cyrl-RS" sz="3200" b="1" smtClean="0">
                <a:solidFill>
                  <a:schemeClr val="tx1"/>
                </a:solidFill>
              </a:rPr>
              <a:t>ПРОРОК ИЛИЈА</a:t>
            </a:r>
            <a:endParaRPr lang="en-US" sz="3200" b="1">
              <a:solidFill>
                <a:schemeClr val="tx1"/>
              </a:solidFill>
            </a:endParaRPr>
          </a:p>
        </p:txBody>
      </p:sp>
      <p:sp>
        <p:nvSpPr>
          <p:cNvPr id="4" name="Rectangle 3"/>
          <p:cNvSpPr/>
          <p:nvPr/>
        </p:nvSpPr>
        <p:spPr>
          <a:xfrm>
            <a:off x="218364" y="1532566"/>
            <a:ext cx="7028597" cy="169146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a:solidFill>
                  <a:schemeClr val="tx1"/>
                </a:solidFill>
                <a:latin typeface="Times New Roman" panose="02020603050405020304" pitchFamily="18" charset="0"/>
                <a:ea typeface="Calibri" panose="020f0502020204030204" pitchFamily="34" charset="0"/>
              </a:rPr>
              <a:t>Бог је јавио Илији </a:t>
            </a:r>
            <a:r>
              <a:rPr lang="sr-Cyrl-RS" sz="2400" b="1" smtClean="0">
                <a:solidFill>
                  <a:schemeClr val="tx1"/>
                </a:solidFill>
                <a:latin typeface="Times New Roman" panose="02020603050405020304" pitchFamily="18" charset="0"/>
                <a:ea typeface="Calibri" panose="020f0502020204030204" pitchFamily="34" charset="0"/>
              </a:rPr>
              <a:t>кад </a:t>
            </a:r>
            <a:r>
              <a:rPr lang="sr-Cyrl-RS" sz="2400" b="1">
                <a:solidFill>
                  <a:schemeClr val="tx1"/>
                </a:solidFill>
                <a:latin typeface="Times New Roman" panose="02020603050405020304" pitchFamily="18" charset="0"/>
                <a:ea typeface="Calibri" panose="020f0502020204030204" pitchFamily="34" charset="0"/>
              </a:rPr>
              <a:t>му се приближавала смрт. За то је знао и Јелисеј и није га остављао ни у једном тренутку. Заједно су отишли за Јерихон. Међутим, требало је прећи реку Јордан. </a:t>
            </a:r>
            <a:endParaRPr lang="sr-Cyrl-RS" sz="2400" b="1" smtClean="0">
              <a:solidFill>
                <a:schemeClr val="tx1"/>
              </a:solidFill>
              <a:latin typeface="Times New Roman" panose="02020603050405020304" pitchFamily="18" charset="0"/>
              <a:ea typeface="Calibri" panose="020f0502020204030204" pitchFamily="34" charset="0"/>
            </a:endParaRPr>
          </a:p>
        </p:txBody>
      </p:sp>
      <p:sp>
        <p:nvSpPr>
          <p:cNvPr id="5" name="Rectangle 4"/>
          <p:cNvSpPr/>
          <p:nvPr/>
        </p:nvSpPr>
        <p:spPr>
          <a:xfrm>
            <a:off x="218364" y="3548418"/>
            <a:ext cx="7028597" cy="3084394"/>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a:solidFill>
                  <a:schemeClr val="tx1"/>
                </a:solidFill>
                <a:latin typeface="Times New Roman" panose="02020603050405020304" pitchFamily="18" charset="0"/>
                <a:ea typeface="Calibri" panose="020f0502020204030204" pitchFamily="34" charset="0"/>
              </a:rPr>
              <a:t>Тада је Илија узео свој плашт и ударио њиме по води. Вода се раздвојила, па су обојица прешла реку. Затим је Илија рекао Јелисеју: </a:t>
            </a:r>
            <a:r>
              <a:rPr lang="sr-Cyrl-RS" sz="2400" b="1" i="1">
                <a:solidFill>
                  <a:schemeClr val="tx1"/>
                </a:solidFill>
                <a:latin typeface="Times New Roman" panose="02020603050405020304" pitchFamily="18" charset="0"/>
                <a:ea typeface="Calibri" panose="020f0502020204030204" pitchFamily="34" charset="0"/>
              </a:rPr>
              <a:t>Ишти шта хоћеш да ти учиним, докле се нисам узнео од тебе, </a:t>
            </a:r>
            <a:r>
              <a:rPr lang="sr-Cyrl-RS" sz="2400" b="1">
                <a:solidFill>
                  <a:schemeClr val="tx1"/>
                </a:solidFill>
                <a:latin typeface="Times New Roman" panose="02020603050405020304" pitchFamily="18" charset="0"/>
                <a:ea typeface="Calibri" panose="020f0502020204030204" pitchFamily="34" charset="0"/>
              </a:rPr>
              <a:t>на шта је Јелисеј одговорио: </a:t>
            </a:r>
            <a:r>
              <a:rPr lang="sr-Cyrl-RS" sz="2400" b="1" i="1">
                <a:solidFill>
                  <a:schemeClr val="tx1"/>
                </a:solidFill>
                <a:latin typeface="Times New Roman" panose="02020603050405020304" pitchFamily="18" charset="0"/>
                <a:ea typeface="Calibri" panose="020f0502020204030204" pitchFamily="34" charset="0"/>
              </a:rPr>
              <a:t>Да буду два дела духа твога у мени.</a:t>
            </a:r>
            <a:r>
              <a:rPr lang="sr-Cyrl-RS" sz="2400" b="1">
                <a:solidFill>
                  <a:schemeClr val="tx1"/>
                </a:solidFill>
                <a:latin typeface="Times New Roman" panose="02020603050405020304" pitchFamily="18" charset="0"/>
                <a:ea typeface="Calibri" panose="020f0502020204030204" pitchFamily="34" charset="0"/>
              </a:rPr>
              <a:t> Илија је додао: </a:t>
            </a:r>
            <a:r>
              <a:rPr lang="sr-Cyrl-RS" sz="2400" b="1" i="1">
                <a:solidFill>
                  <a:schemeClr val="tx1"/>
                </a:solidFill>
                <a:latin typeface="Times New Roman" panose="02020603050405020304" pitchFamily="18" charset="0"/>
                <a:ea typeface="Calibri" panose="020f0502020204030204" pitchFamily="34" charset="0"/>
              </a:rPr>
              <a:t>Заискао си тешку ствар; али ако ме видиш кад се узмем од тебе, биће ти тако; ако ли не видиш, неће бити.</a:t>
            </a:r>
            <a:endParaRPr lang="en-US" sz="2400" b="1">
              <a:solidFill>
                <a:schemeClr val="tx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6022" y="1188209"/>
            <a:ext cx="4491178" cy="5608495"/>
          </a:xfrm>
          <a:prstGeom prst="rect">
            <a:avLst/>
          </a:prstGeom>
          <a:ln>
            <a:noFill/>
          </a:ln>
          <a:effectLst>
            <a:softEdge rad="112500"/>
          </a:effectLst>
        </p:spPr>
      </p:pic>
    </p:spTree>
    <p:extLst>
      <p:ext uri="{BB962C8B-B14F-4D97-AF65-F5344CB8AC3E}">
        <p14:creationId xmlns:p14="http://schemas.microsoft.com/office/powerpoint/2010/main" val="329105614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p:cNvSpPr/>
          <p:nvPr/>
        </p:nvSpPr>
        <p:spPr>
          <a:xfrm>
            <a:off x="6905765" y="2796187"/>
            <a:ext cx="4697105" cy="385162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a:solidFill>
                  <a:schemeClr val="tx1"/>
                </a:solidFill>
                <a:latin typeface="Times New Roman" panose="02020603050405020304" pitchFamily="18" charset="0"/>
                <a:ea typeface="Calibri" panose="020f0502020204030204" pitchFamily="34" charset="0"/>
              </a:rPr>
              <a:t>Одједном је на земљу пао Илијин плашт. Јелисеј га је подигао и кренуо према Јордану. Ударио је плаштом, као и Илија. Вода се раставила, и он је прешао реку по сувом дну. То је био знак да је на њега прешао дух Илијин. Када је то видео народ, поклонио му се до земље.</a:t>
            </a:r>
            <a:endParaRPr lang="en-US" sz="2400" b="1">
              <a:solidFill>
                <a:schemeClr val="tx1"/>
              </a:solidFill>
            </a:endParaRPr>
          </a:p>
        </p:txBody>
      </p:sp>
      <p:sp>
        <p:nvSpPr>
          <p:cNvPr id="3" name="Rectangle 2"/>
          <p:cNvSpPr/>
          <p:nvPr/>
        </p:nvSpPr>
        <p:spPr>
          <a:xfrm>
            <a:off x="199028" y="1387253"/>
            <a:ext cx="11805313" cy="109338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a:solidFill>
                  <a:schemeClr val="tx1"/>
                </a:solidFill>
                <a:latin typeface="Times New Roman" panose="02020603050405020304" pitchFamily="18" charset="0"/>
                <a:ea typeface="Calibri" panose="020f0502020204030204" pitchFamily="34" charset="0"/>
              </a:rPr>
              <a:t>Док су даље водили разговор, у једном тренутку, огњена кола и коњи су их раставили и однели Илију на небо. Јелисеј је туговао и од те туге је поцепао своје хаљине. </a:t>
            </a:r>
            <a:endParaRPr lang="en-US" sz="2400" b="1">
              <a:solidFill>
                <a:schemeClr val="tx1"/>
              </a:solidFill>
            </a:endParaRPr>
          </a:p>
        </p:txBody>
      </p:sp>
      <p:sp>
        <p:nvSpPr>
          <p:cNvPr id="4" name="Curved Up Ribbon 3"/>
          <p:cNvSpPr/>
          <p:nvPr/>
        </p:nvSpPr>
        <p:spPr>
          <a:xfrm>
            <a:off x="2949052" y="157305"/>
            <a:ext cx="6305266" cy="914400"/>
          </a:xfrm>
          <a:prstGeom prst="ellipseRibbon2">
            <a:avLst>
              <a:gd name="adj1" fmla="val 25000"/>
              <a:gd name="adj2" fmla="val 59091"/>
              <a:gd name="adj3" fmla="val 12500"/>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sr-Cyrl-RS" sz="3200" b="1" smtClean="0">
                <a:solidFill>
                  <a:schemeClr val="tx1"/>
                </a:solidFill>
              </a:rPr>
              <a:t>ПРОРОК ИЛИЈА</a:t>
            </a:r>
            <a:endParaRPr lang="en-US" sz="3200" b="1">
              <a:solidFill>
                <a:schemeClr val="tx1"/>
              </a:solidFil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436729" y="2630513"/>
            <a:ext cx="6132394" cy="4182968"/>
          </a:xfrm>
          <a:prstGeom prst="rect">
            <a:avLst/>
          </a:prstGeom>
          <a:ln>
            <a:noFill/>
          </a:ln>
          <a:effectLst>
            <a:softEdge rad="112500"/>
          </a:effectLst>
        </p:spPr>
      </p:pic>
    </p:spTree>
    <p:extLst>
      <p:ext uri="{BB962C8B-B14F-4D97-AF65-F5344CB8AC3E}">
        <p14:creationId xmlns:p14="http://schemas.microsoft.com/office/powerpoint/2010/main" val="141608673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loud 1"/>
          <p:cNvSpPr/>
          <p:nvPr/>
        </p:nvSpPr>
        <p:spPr>
          <a:xfrm>
            <a:off x="504968" y="247935"/>
            <a:ext cx="4790364" cy="1828800"/>
          </a:xfrm>
          <a:prstGeom prst="clou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800" b="1" smtClean="0">
                <a:solidFill>
                  <a:schemeClr val="tx1"/>
                </a:solidFill>
              </a:rPr>
              <a:t>Колико постоји пророчких књига у Старом Завету?</a:t>
            </a:r>
            <a:endParaRPr lang="en-US" sz="2800" b="1">
              <a:solidFill>
                <a:schemeClr val="tx1"/>
              </a:solidFill>
            </a:endParaRPr>
          </a:p>
        </p:txBody>
      </p:sp>
      <p:sp>
        <p:nvSpPr>
          <p:cNvPr id="3" name="Cloud 2"/>
          <p:cNvSpPr/>
          <p:nvPr/>
        </p:nvSpPr>
        <p:spPr>
          <a:xfrm>
            <a:off x="504968" y="2439538"/>
            <a:ext cx="4790364" cy="1828800"/>
          </a:xfrm>
          <a:prstGeom prst="clou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800" b="1" smtClean="0">
                <a:solidFill>
                  <a:schemeClr val="tx1"/>
                </a:solidFill>
              </a:rPr>
              <a:t>Ко је ишао у Јерихон са Илијом?</a:t>
            </a:r>
            <a:endParaRPr lang="en-US" sz="2800" b="1">
              <a:solidFill>
                <a:schemeClr val="tx1"/>
              </a:solidFill>
            </a:endParaRPr>
          </a:p>
        </p:txBody>
      </p:sp>
      <p:sp>
        <p:nvSpPr>
          <p:cNvPr id="4" name="Cloud 3"/>
          <p:cNvSpPr/>
          <p:nvPr/>
        </p:nvSpPr>
        <p:spPr>
          <a:xfrm>
            <a:off x="504968" y="4631141"/>
            <a:ext cx="4790364" cy="182880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800" b="1" smtClean="0">
                <a:solidFill>
                  <a:schemeClr val="tx1"/>
                </a:solidFill>
              </a:rPr>
              <a:t>Шта је Јелисеј тражио од пророка Илије?</a:t>
            </a:r>
            <a:endParaRPr lang="en-US" sz="2800" b="1">
              <a:solidFill>
                <a:schemeClr val="tx1"/>
              </a:solidFill>
            </a:endParaRPr>
          </a:p>
        </p:txBody>
      </p:sp>
      <p:sp>
        <p:nvSpPr>
          <p:cNvPr id="5" name="Cloud 4"/>
          <p:cNvSpPr/>
          <p:nvPr/>
        </p:nvSpPr>
        <p:spPr>
          <a:xfrm>
            <a:off x="5862211" y="4631141"/>
            <a:ext cx="5886735" cy="1828800"/>
          </a:xfrm>
          <a:prstGeom prst="cloud">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800" b="1" smtClean="0">
                <a:solidFill>
                  <a:schemeClr val="tx1"/>
                </a:solidFill>
              </a:rPr>
              <a:t>Шта је учинио Јелисеј када је на земљу пао Илијин плашт?</a:t>
            </a:r>
            <a:endParaRPr lang="en-US" sz="2800" b="1">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743" y="486812"/>
            <a:ext cx="5533670" cy="37815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26929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vertical)">
                                      <p:cBhvr>
                                        <p:cTn id="12" dur="500"/>
                                        <p:tgtEl>
                                          <p:spTgt spid="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urved Up Ribbon 1"/>
          <p:cNvSpPr/>
          <p:nvPr/>
        </p:nvSpPr>
        <p:spPr>
          <a:xfrm>
            <a:off x="2949052" y="157305"/>
            <a:ext cx="6305266" cy="914400"/>
          </a:xfrm>
          <a:prstGeom prst="ellipseRibbon2">
            <a:avLst>
              <a:gd name="adj1" fmla="val 25000"/>
              <a:gd name="adj2" fmla="val 59091"/>
              <a:gd name="adj3" fmla="val 12500"/>
            </a:avLst>
          </a:prstGeom>
          <a:solidFill>
            <a:srgbClr val="C00000"/>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sr-Cyrl-RS" sz="3200" b="1" smtClean="0">
                <a:solidFill>
                  <a:schemeClr val="tx1"/>
                </a:solidFill>
              </a:rPr>
              <a:t>ПРОРОК ЈОНА</a:t>
            </a:r>
            <a:endParaRPr lang="en-US" sz="3200" b="1">
              <a:solidFill>
                <a:schemeClr val="tx1"/>
              </a:solidFill>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186058" y="1262773"/>
            <a:ext cx="3744498" cy="5370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4112524" y="1071705"/>
            <a:ext cx="7924801" cy="5847755"/>
          </a:xfrm>
          <a:prstGeom prst="rect">
            <a:avLst/>
          </a:prstGeom>
        </p:spPr>
        <p:txBody>
          <a:bodyPr wrap="square">
            <a:spAutoFit/>
          </a:bodyPr>
          <a:lstStyle/>
          <a:p>
            <a:pPr indent="457200" algn="just"/>
            <a:r>
              <a:rPr lang="sr-Cyrl-RS" sz="2200" b="1" smtClean="0">
                <a:latin typeface="Times New Roman" panose="02020603050405020304" pitchFamily="18" charset="0"/>
                <a:ea typeface="Calibri" panose="020f0502020204030204" pitchFamily="34" charset="0"/>
              </a:rPr>
              <a:t>У </a:t>
            </a:r>
            <a:r>
              <a:rPr lang="sr-Cyrl-RS" sz="2200" b="1">
                <a:latin typeface="Times New Roman" panose="02020603050405020304" pitchFamily="18" charset="0"/>
                <a:ea typeface="Calibri" panose="020f0502020204030204" pitchFamily="34" charset="0"/>
              </a:rPr>
              <a:t>граду Ниневија је настало велико безакоње. Бог је рекао Јони да оде у тај град и да народу каже да ће изгинути ако се не покаје. Међутим, Јона се уплашио и побегао је од Господа. Сео је у лађу и отишао на другу страну. На мору је настала велика бура. Сви су се уплашили</a:t>
            </a:r>
            <a:r>
              <a:rPr lang="sr-Cyrl-RS" sz="2200" b="1" smtClean="0">
                <a:latin typeface="Times New Roman" panose="02020603050405020304" pitchFamily="18" charset="0"/>
                <a:ea typeface="Calibri" panose="020f0502020204030204" pitchFamily="34" charset="0"/>
              </a:rPr>
              <a:t>. </a:t>
            </a:r>
            <a:endParaRPr lang="en-US" sz="2200" b="1" smtClean="0">
              <a:latin typeface="Times New Roman" panose="02020603050405020304" pitchFamily="18" charset="0"/>
              <a:ea typeface="Calibri" panose="020f0502020204030204" pitchFamily="34" charset="0"/>
            </a:endParaRPr>
          </a:p>
          <a:p>
            <a:pPr indent="457200" algn="just"/>
            <a:r>
              <a:rPr lang="sr-Cyrl-RS" sz="2200" b="1" smtClean="0">
                <a:latin typeface="Times New Roman" panose="02020603050405020304" pitchFamily="18" charset="0"/>
                <a:ea typeface="Calibri" panose="020f0502020204030204" pitchFamily="34" charset="0"/>
              </a:rPr>
              <a:t>Народ је одлучио </a:t>
            </a:r>
            <a:r>
              <a:rPr lang="sr-Cyrl-RS" sz="2200" b="1">
                <a:latin typeface="Times New Roman" panose="02020603050405020304" pitchFamily="18" charset="0"/>
                <a:ea typeface="Calibri" panose="020f0502020204030204" pitchFamily="34" charset="0"/>
              </a:rPr>
              <a:t>да </a:t>
            </a:r>
            <a:r>
              <a:rPr lang="sr-Cyrl-RS" sz="2200" b="1" smtClean="0">
                <a:latin typeface="Times New Roman" panose="02020603050405020304" pitchFamily="18" charset="0"/>
                <a:ea typeface="Calibri" panose="020f0502020204030204" pitchFamily="34" charset="0"/>
              </a:rPr>
              <a:t>баци </a:t>
            </a:r>
            <a:r>
              <a:rPr lang="sr-Cyrl-RS" sz="2200" b="1">
                <a:latin typeface="Times New Roman" panose="02020603050405020304" pitchFamily="18" charset="0"/>
                <a:ea typeface="Calibri" panose="020f0502020204030204" pitchFamily="34" charset="0"/>
              </a:rPr>
              <a:t>коцку, како би видели ко је крив за ову буру. Коцка је пала на Јону. Он је признао своју кривицу и рекао им је </a:t>
            </a:r>
            <a:r>
              <a:rPr lang="sr-Cyrl-RS" sz="2200" b="1" smtClean="0">
                <a:latin typeface="Times New Roman" panose="02020603050405020304" pitchFamily="18" charset="0"/>
                <a:ea typeface="Calibri" panose="020f0502020204030204" pitchFamily="34" charset="0"/>
              </a:rPr>
              <a:t>да га баце у море, јер види да се то дешава због њега. Јона </a:t>
            </a:r>
            <a:r>
              <a:rPr lang="sr-Cyrl-RS" sz="2200" b="1">
                <a:latin typeface="Times New Roman" panose="02020603050405020304" pitchFamily="18" charset="0"/>
                <a:ea typeface="Calibri" panose="020f0502020204030204" pitchFamily="34" charset="0"/>
              </a:rPr>
              <a:t>је бачен у море, а бура је истог тренутка престала. </a:t>
            </a:r>
            <a:endParaRPr lang="en-US" sz="2200" b="1" smtClean="0">
              <a:latin typeface="Times New Roman" panose="02020603050405020304" pitchFamily="18" charset="0"/>
              <a:ea typeface="Calibri" panose="020f0502020204030204" pitchFamily="34" charset="0"/>
            </a:endParaRPr>
          </a:p>
          <a:p>
            <a:pPr indent="457200" algn="just"/>
            <a:r>
              <a:rPr lang="sr-Cyrl-RS" sz="2200" b="1" smtClean="0">
                <a:latin typeface="Times New Roman" panose="02020603050405020304" pitchFamily="18" charset="0"/>
                <a:ea typeface="Calibri" panose="020f0502020204030204" pitchFamily="34" charset="0"/>
              </a:rPr>
              <a:t>Јону </a:t>
            </a:r>
            <a:r>
              <a:rPr lang="sr-Cyrl-RS" sz="2200" b="1">
                <a:latin typeface="Times New Roman" panose="02020603050405020304" pitchFamily="18" charset="0"/>
                <a:ea typeface="Calibri" panose="020f0502020204030204" pitchFamily="34" charset="0"/>
              </a:rPr>
              <a:t>је прогутао кит. У утроби кита је провео три дана и три ноћи, молећи се Богу да му опрости за све што је сагрешио. Господ га је избавио и опет му је рекао да оде у град Ниневију и да каже људима како ће град пропасти за 40 дана. Људи су поверовали у те речи и молили су Бога за опроштај. Господ је видео да су се искрено покајали, услишио је њихову молитву, тако да град није </a:t>
            </a:r>
            <a:r>
              <a:rPr lang="sr-Cyrl-RS" sz="2200" b="1" smtClean="0">
                <a:latin typeface="Times New Roman" panose="02020603050405020304" pitchFamily="18" charset="0"/>
                <a:ea typeface="Calibri" panose="020f0502020204030204" pitchFamily="34" charset="0"/>
              </a:rPr>
              <a:t>пропао.</a:t>
            </a:r>
            <a:endParaRPr lang="en-US" sz="2200" b="1"/>
          </a:p>
        </p:txBody>
      </p:sp>
    </p:spTree>
    <p:extLst>
      <p:ext uri="{BB962C8B-B14F-4D97-AF65-F5344CB8AC3E}">
        <p14:creationId xmlns:p14="http://schemas.microsoft.com/office/powerpoint/2010/main" val="349435684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4)">
                                      <p:cBhvr>
                                        <p:cTn id="12" dur="2000"/>
                                        <p:tgtEl>
                                          <p:spTgt spid="4">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1"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8)">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32-Point Star 1"/>
          <p:cNvSpPr/>
          <p:nvPr/>
        </p:nvSpPr>
        <p:spPr>
          <a:xfrm>
            <a:off x="729343" y="348343"/>
            <a:ext cx="4299857" cy="2677885"/>
          </a:xfrm>
          <a:prstGeom prst="star32">
            <a:avLst/>
          </a:prstGeom>
          <a:solidFill>
            <a:srgbClr val="00B050"/>
          </a:solidFill>
          <a:ln>
            <a:solidFill>
              <a:schemeClr val="tx1"/>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smtClean="0">
                <a:solidFill>
                  <a:schemeClr val="tx1"/>
                </a:solidFill>
              </a:rPr>
              <a:t>Да ли бисте ви променили неке ваше лоше особине?</a:t>
            </a:r>
            <a:endParaRPr lang="en-US" sz="2400" b="1">
              <a:solidFill>
                <a:schemeClr val="tx1"/>
              </a:solidFill>
            </a:endParaRPr>
          </a:p>
        </p:txBody>
      </p:sp>
      <p:sp>
        <p:nvSpPr>
          <p:cNvPr id="3" name="32-Point Star 2"/>
          <p:cNvSpPr/>
          <p:nvPr/>
        </p:nvSpPr>
        <p:spPr>
          <a:xfrm>
            <a:off x="5279572" y="446314"/>
            <a:ext cx="5497286" cy="2743200"/>
          </a:xfrm>
          <a:prstGeom prst="star32">
            <a:avLst/>
          </a:prstGeom>
          <a:solidFill>
            <a:srgbClr val="C00000"/>
          </a:solidFill>
          <a:ln>
            <a:solidFill>
              <a:schemeClr val="tx1"/>
            </a:solidFill>
          </a:ln>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smtClean="0">
                <a:solidFill>
                  <a:schemeClr val="tx1"/>
                </a:solidFill>
              </a:rPr>
              <a:t>Када добијете неку казну од родитеља, да ли је прихватате?</a:t>
            </a:r>
            <a:endParaRPr lang="en-US" sz="2400" b="1">
              <a:solidFill>
                <a:schemeClr val="tx1"/>
              </a:solidFill>
            </a:endParaRPr>
          </a:p>
        </p:txBody>
      </p:sp>
      <p:sp>
        <p:nvSpPr>
          <p:cNvPr id="4" name="32-Point Star 3"/>
          <p:cNvSpPr/>
          <p:nvPr/>
        </p:nvSpPr>
        <p:spPr>
          <a:xfrm>
            <a:off x="729343" y="3897084"/>
            <a:ext cx="4778828" cy="2667002"/>
          </a:xfrm>
          <a:prstGeom prst="star32">
            <a:avLst/>
          </a:prstGeom>
          <a:solidFill>
            <a:schemeClr val="accent2">
              <a:lumMod val="40000"/>
              <a:lumOff val="60000"/>
            </a:schemeClr>
          </a:solidFill>
          <a:ln>
            <a:solidFill>
              <a:schemeClr val="tx1"/>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smtClean="0">
                <a:solidFill>
                  <a:schemeClr val="tx1"/>
                </a:solidFill>
              </a:rPr>
              <a:t>Да ли промените ваше понашање након учињене грешке?</a:t>
            </a:r>
            <a:endParaRPr lang="en-US" sz="2400" b="1">
              <a:solidFill>
                <a:schemeClr val="tx1"/>
              </a:solidFill>
            </a:endParaRPr>
          </a:p>
        </p:txBody>
      </p:sp>
      <p:sp>
        <p:nvSpPr>
          <p:cNvPr id="5" name="32-Point Star 4"/>
          <p:cNvSpPr/>
          <p:nvPr/>
        </p:nvSpPr>
        <p:spPr>
          <a:xfrm>
            <a:off x="5606144" y="3744685"/>
            <a:ext cx="5867400" cy="2351314"/>
          </a:xfrm>
          <a:prstGeom prst="star32">
            <a:avLst>
              <a:gd name="adj" fmla="val 35649"/>
            </a:avLst>
          </a:prstGeom>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smtClean="0">
                <a:solidFill>
                  <a:schemeClr val="tx1"/>
                </a:solidFill>
              </a:rPr>
              <a:t>Да ли се молите Богу да вам опрости грехе?</a:t>
            </a:r>
            <a:endParaRPr lang="en-US" sz="2400" b="1">
              <a:solidFill>
                <a:schemeClr val="tx1"/>
              </a:solidFill>
            </a:endParaRPr>
          </a:p>
        </p:txBody>
      </p:sp>
    </p:spTree>
    <p:extLst>
      <p:ext uri="{BB962C8B-B14F-4D97-AF65-F5344CB8AC3E}">
        <p14:creationId xmlns:p14="http://schemas.microsoft.com/office/powerpoint/2010/main" val="117353828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out)">
                                      <p:cBhvr>
                                        <p:cTn id="17" dur="20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tags/tag1.xml><?xml version="1.0" encoding="utf-8"?>
<p:tagLst xmlns:p="http://schemas.openxmlformats.org/presentationml/2006/main">
  <p:tag name="AS_NET" val="4.0.30319.42000"/>
  <p:tag name="AS_OS" val="Microsoft Windows NT 6.2.9200.0"/>
  <p:tag name="AS_RELEASE_DATE" val="2020.03.14"/>
  <p:tag name="AS_TITLE" val="Aspose.Slides for .NET 2.0"/>
  <p:tag name="AS_VERSION" val="20.3"/>
</p:tagLst>
</file>

<file path=ppt/theme/theme1.xml><?xml version="1.0" encoding="utf-8"?>
<a:theme xmlns:r="http://schemas.openxmlformats.org/officeDocument/2006/relationships"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Lst>
    <a:ext uri="{05A4C25C-085E-4340-85A3-A5531E510DB2}">
      <thm15:themeFamily xmlns:thm15="http://schemas.microsoft.com/office/thememl/2012/main" xmlns="" name="Droplet" id="{8984A317-299A-4E50-B45D-BFC9EDE2337A}" vid="{C71B277C-C29A-4BA0-A7BA-43502DF21AB3}"/>
    </a:ext>
  </a:extLst>
</a:theme>
</file>

<file path=docProps/app.xml><?xml version="1.0" encoding="utf-8"?>
<Properties xmlns:vt="http://schemas.openxmlformats.org/officeDocument/2006/docPropsVTypes" xmlns="http://schemas.openxmlformats.org/officeDocument/2006/extended-properties">
  <Company/>
  <PresentationFormat>Custom</PresentationFormat>
  <Paragraphs>61</Paragraphs>
  <Slides>17</Slides>
  <Notes>0</Notes>
  <TotalTime>148</TotalTime>
  <HiddenSlides>0</HiddenSlides>
  <MMClips>0</MMClips>
  <ScaleCrop>0</ScaleCrop>
  <HeadingPairs>
    <vt:vector baseType="variant" size="6">
      <vt:variant>
        <vt:lpstr>Fonts used</vt:lpstr>
      </vt:variant>
      <vt:variant>
        <vt:i4>4</vt:i4>
      </vt:variant>
      <vt:variant>
        <vt:lpstr>Theme</vt:lpstr>
      </vt:variant>
      <vt:variant>
        <vt:i4>1</vt:i4>
      </vt:variant>
      <vt:variant>
        <vt:lpstr>Slide Titles</vt:lpstr>
      </vt:variant>
      <vt:variant>
        <vt:i4>17</vt:i4>
      </vt:variant>
    </vt:vector>
  </HeadingPairs>
  <TitlesOfParts>
    <vt:vector baseType="lpstr" size="22">
      <vt:lpstr>Arial</vt:lpstr>
      <vt:lpstr>Tw Cen MT</vt:lpstr>
      <vt:lpstr>Times New Roman</vt:lpstr>
      <vt:lpstr>Calibri</vt:lpstr>
      <vt:lpstr>Droplet</vt:lpstr>
      <vt:lpstr>Старозаветни пророци</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cp:revision>38</cp:revision>
  <dcterms:created xsi:type="dcterms:W3CDTF">2017-04-27T07:00:25Z</dcterms:created>
  <dcterms:modified xsi:type="dcterms:W3CDTF">2020-05-19T21:17:25Z</dcterms:modified>
</cp:coreProperties>
</file>