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Libre Franklin" panose="00000500000000000000" charset="-18"/>
      <p:regular r:id="rId18"/>
      <p:bold r:id="rId19"/>
      <p:italic r:id="rId20"/>
      <p:boldItalic r:id="rId21"/>
    </p:embeddedFont>
    <p:embeddedFont>
      <p:font typeface="Libre Franklin Medium" panose="00000600000000000000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VfDaw6DCF3jPomTMqSvcKRwmO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382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684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18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5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27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759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929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42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00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36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23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56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86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346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08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83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17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9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cxnSp>
        <p:nvCxnSpPr>
          <p:cNvPr id="50" name="Google Shape;50;p21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4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6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28E2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Cyrl-RS"/>
              <a:t>‹#›</a:t>
            </a:fld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16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6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342900" y="2147349"/>
            <a:ext cx="84582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60"/>
              <a:buFont typeface="Times New Roman"/>
              <a:buNone/>
            </a:pPr>
            <a:r>
              <a:rPr lang="sr-Cyrl-RS" sz="486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sr-Cyrl-RS" sz="5400" i="1">
                <a:latin typeface="Times New Roman"/>
                <a:ea typeface="Times New Roman"/>
                <a:cs typeface="Times New Roman"/>
                <a:sym typeface="Times New Roman"/>
              </a:rPr>
              <a:t>ПРОГОНИ </a:t>
            </a:r>
            <a:br>
              <a:rPr lang="sr-Cyrl-RS" sz="5400" i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r-Cyrl-RS" sz="5400" i="1">
                <a:latin typeface="Times New Roman"/>
                <a:ea typeface="Times New Roman"/>
                <a:cs typeface="Times New Roman"/>
                <a:sym typeface="Times New Roman"/>
              </a:rPr>
              <a:t>                    ХРИШЋАНА </a:t>
            </a:r>
            <a:r>
              <a:rPr lang="sr-Cyrl-RS" sz="486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r-Cyrl-RS" sz="486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r-Cyrl-RS" sz="486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</a:t>
            </a:r>
            <a:br>
              <a:rPr lang="sr-Cyrl-RS" sz="486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r-Cyrl-RS" sz="486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r-Cyrl-RS" sz="486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r-Cyrl-RS" sz="486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</a:t>
            </a:r>
            <a:r>
              <a:rPr lang="sr-Cyrl-RS" sz="216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r-Cyrl-RS" sz="216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3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4379912" y="457200"/>
            <a:ext cx="4916487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sr-Cyrl-RS" sz="3600" b="1">
                <a:latin typeface="Times New Roman"/>
                <a:ea typeface="Times New Roman"/>
                <a:cs typeface="Times New Roman"/>
                <a:sym typeface="Times New Roman"/>
              </a:rPr>
              <a:t>Трајан (98-117)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sr-Cyrl-RS">
                <a:latin typeface="Times New Roman"/>
                <a:ea typeface="Times New Roman"/>
                <a:cs typeface="Times New Roman"/>
                <a:sym typeface="Times New Roman"/>
              </a:rPr>
              <a:t>Најпознатији мученици пострадали под царем Трајаном су св. Симеон Јерусалимски и св. Игнатије Антиохијски који је бачен лавовима.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57400" y="1143000"/>
            <a:ext cx="6437313" cy="5710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304800" y="381000"/>
            <a:ext cx="57912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sr-Cyrl-RS" sz="3600" b="1">
                <a:latin typeface="Times New Roman"/>
                <a:ea typeface="Times New Roman"/>
                <a:cs typeface="Times New Roman"/>
                <a:sym typeface="Times New Roman"/>
              </a:rPr>
              <a:t>Марко Аурелије(161-180) 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sr-Cyrl-RS">
                <a:latin typeface="Times New Roman"/>
                <a:ea typeface="Times New Roman"/>
                <a:cs typeface="Times New Roman"/>
                <a:sym typeface="Times New Roman"/>
              </a:rPr>
              <a:t>Као један од најревноснијих прогонитеља хришћана показао се Марко Аурелије. Хришћани су нарочито страдали у Италији и Галији. Најпознатија жртва тог гоњења је био Јустин Филозоф, који је са групом хришћана погубљен у Риму око 165. одсецањем главе.</a:t>
            </a:r>
            <a:endParaRPr/>
          </a:p>
        </p:txBody>
      </p:sp>
      <p:pic>
        <p:nvPicPr>
          <p:cNvPr id="152" name="Google Shape;15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600200"/>
            <a:ext cx="292417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body" idx="1"/>
          </p:nvPr>
        </p:nvSpPr>
        <p:spPr>
          <a:xfrm>
            <a:off x="4191000" y="152400"/>
            <a:ext cx="48006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sr-Cyrl-RS" sz="3600" b="1">
                <a:latin typeface="Times New Roman"/>
                <a:ea typeface="Times New Roman"/>
                <a:cs typeface="Times New Roman"/>
                <a:sym typeface="Times New Roman"/>
              </a:rPr>
              <a:t>Септимије Север     (193-211) 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700"/>
              </a:spcBef>
              <a:spcAft>
                <a:spcPts val="0"/>
              </a:spcAft>
              <a:buSzPts val="2450"/>
              <a:buChar char="🞭"/>
            </a:pPr>
            <a:r>
              <a:rPr lang="sr-Cyrl-RS" sz="3500">
                <a:latin typeface="Times New Roman"/>
                <a:ea typeface="Times New Roman"/>
                <a:cs typeface="Times New Roman"/>
                <a:sym typeface="Times New Roman"/>
              </a:rPr>
              <a:t> Цар Септимије Север  је такође био велики прогонитељ хришћана, у чијим прогонима су страдали и старац Харалампије, епископ у Тесалији, и Иринеј епископ Лионски.</a:t>
            </a:r>
            <a:endParaRPr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000432"/>
            <a:ext cx="4191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body" idx="1"/>
          </p:nvPr>
        </p:nvSpPr>
        <p:spPr>
          <a:xfrm>
            <a:off x="304800" y="152400"/>
            <a:ext cx="48768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99"/>
              <a:buNone/>
            </a:pPr>
            <a:r>
              <a:rPr lang="sr-Cyrl-RS" sz="3570" b="1">
                <a:latin typeface="Times New Roman"/>
                <a:ea typeface="Times New Roman"/>
                <a:cs typeface="Times New Roman"/>
                <a:sym typeface="Times New Roman"/>
              </a:rPr>
              <a:t>Деције Трајан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714"/>
              </a:spcBef>
              <a:spcAft>
                <a:spcPts val="0"/>
              </a:spcAft>
              <a:buSzPts val="2499"/>
              <a:buNone/>
            </a:pPr>
            <a:r>
              <a:rPr lang="sr-Cyrl-RS" sz="3570" b="1">
                <a:latin typeface="Times New Roman"/>
                <a:ea typeface="Times New Roman"/>
                <a:cs typeface="Times New Roman"/>
                <a:sym typeface="Times New Roman"/>
              </a:rPr>
              <a:t>(249-251). </a:t>
            </a:r>
            <a:endParaRPr/>
          </a:p>
          <a:p>
            <a:pPr marL="342900" lvl="0" indent="-243332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568"/>
              <a:buNone/>
            </a:pPr>
            <a:endParaRPr sz="2240"/>
          </a:p>
          <a:p>
            <a:pPr marL="0" lvl="0" indent="0" algn="l" rtl="0">
              <a:lnSpc>
                <a:spcPct val="80000"/>
              </a:lnSpc>
              <a:spcBef>
                <a:spcPts val="644"/>
              </a:spcBef>
              <a:spcAft>
                <a:spcPts val="0"/>
              </a:spcAft>
              <a:buSzPts val="2254"/>
              <a:buNone/>
            </a:pPr>
            <a:r>
              <a:rPr lang="sr-Cyrl-RS" sz="3220">
                <a:latin typeface="Times New Roman"/>
                <a:ea typeface="Times New Roman"/>
                <a:cs typeface="Times New Roman"/>
                <a:sym typeface="Times New Roman"/>
              </a:rPr>
              <a:t>Тежећи да обнови Рим, традицију и обичаје, 250. године је покренуо први оштар погром хришћана. Цар је захтевао да епископи Цркве приносе жртве њему лично. Нарочито су страдали епископи. Мученици: Фабијан Римски, Вавила Антиохијски, Александар Јерусалимски, Ориген.</a:t>
            </a:r>
            <a:endParaRPr sz="32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3332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SzPts val="1568"/>
              <a:buNone/>
            </a:pPr>
            <a:endParaRPr sz="2240"/>
          </a:p>
        </p:txBody>
      </p:sp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143000"/>
            <a:ext cx="33528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body" idx="1"/>
          </p:nvPr>
        </p:nvSpPr>
        <p:spPr>
          <a:xfrm>
            <a:off x="0" y="36872"/>
            <a:ext cx="5667374" cy="682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sr-Cyrl-RS" sz="3600" b="1">
                <a:latin typeface="Times New Roman"/>
                <a:ea typeface="Times New Roman"/>
                <a:cs typeface="Times New Roman"/>
                <a:sym typeface="Times New Roman"/>
              </a:rPr>
              <a:t>Диоклецијан (284-305)</a:t>
            </a:r>
            <a:endParaRPr/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SzPts val="2520"/>
              <a:buNone/>
            </a:pP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sr-Cyrl-RS">
                <a:latin typeface="Times New Roman"/>
                <a:ea typeface="Times New Roman"/>
                <a:cs typeface="Times New Roman"/>
                <a:sym typeface="Times New Roman"/>
              </a:rPr>
              <a:t>Најгора одлика Диоклецијанове владавине била је прогон хришћана. У намери да сузбију растућу религију, Диоклецијан и његови саветодавци су употребили насиље против ње.</a:t>
            </a:r>
            <a:endParaRPr/>
          </a:p>
        </p:txBody>
      </p:sp>
      <p:pic>
        <p:nvPicPr>
          <p:cNvPr id="170" name="Google Shape;1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7374" y="2081213"/>
            <a:ext cx="3476625" cy="454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686800" cy="577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sr-Cyrl-RS" sz="3600" b="1">
                <a:latin typeface="Times New Roman"/>
                <a:ea typeface="Times New Roman"/>
                <a:cs typeface="Times New Roman"/>
                <a:sym typeface="Times New Roman"/>
              </a:rPr>
              <a:t>ПОНОВИТИ:</a:t>
            </a:r>
            <a:endParaRPr/>
          </a:p>
          <a:p>
            <a:pPr marL="342900" lvl="0" indent="-218440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❖"/>
            </a:pPr>
            <a:r>
              <a:rPr lang="sr-Cyrl-RS" sz="2800">
                <a:latin typeface="Times New Roman"/>
                <a:ea typeface="Times New Roman"/>
                <a:cs typeface="Times New Roman"/>
                <a:sym typeface="Times New Roman"/>
              </a:rPr>
              <a:t>Kоји је Римски цар први почео гонити хришћане?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❖"/>
            </a:pPr>
            <a:r>
              <a:rPr lang="sr-Cyrl-RS" sz="2800">
                <a:latin typeface="Times New Roman"/>
                <a:ea typeface="Times New Roman"/>
                <a:cs typeface="Times New Roman"/>
                <a:sym typeface="Times New Roman"/>
              </a:rPr>
              <a:t>Који је град запалио цар Нерон?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❖"/>
            </a:pPr>
            <a:r>
              <a:rPr lang="sr-Cyrl-RS" sz="2800">
                <a:latin typeface="Times New Roman"/>
                <a:ea typeface="Times New Roman"/>
                <a:cs typeface="Times New Roman"/>
                <a:sym typeface="Times New Roman"/>
              </a:rPr>
              <a:t>Који цареви су гонили хришћане 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❖"/>
            </a:pPr>
            <a:r>
              <a:rPr lang="sr-Cyrl-RS" sz="2800">
                <a:latin typeface="Times New Roman"/>
                <a:ea typeface="Times New Roman"/>
                <a:cs typeface="Times New Roman"/>
                <a:sym typeface="Times New Roman"/>
              </a:rPr>
              <a:t>Ко је све страдао у прогонима?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Char char="❖"/>
            </a:pPr>
            <a:r>
              <a:rPr lang="sr-Cyrl-RS" sz="2800">
                <a:latin typeface="Times New Roman"/>
                <a:ea typeface="Times New Roman"/>
                <a:cs typeface="Times New Roman"/>
                <a:sym typeface="Times New Roman"/>
              </a:rPr>
              <a:t>Под којим царем је престало гоњење хришћана?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507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sr-Cyrl-RS" dirty="0">
                <a:latin typeface="Times New Roman"/>
                <a:ea typeface="Times New Roman"/>
                <a:cs typeface="Times New Roman"/>
                <a:sym typeface="Times New Roman"/>
              </a:rPr>
              <a:t>Апостоли Христови су проповедајући, по силаску Светог Духа на њих, за кратко време привели Христу мноштво незнабожаца.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98" cy="44355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304800" y="2819400"/>
            <a:ext cx="8686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72"/>
              <a:buNone/>
            </a:pPr>
            <a:r>
              <a:rPr lang="sr-Cyrl-RS" sz="2960">
                <a:latin typeface="Times New Roman"/>
                <a:ea typeface="Times New Roman"/>
                <a:cs typeface="Times New Roman"/>
                <a:sym typeface="Times New Roman"/>
              </a:rPr>
              <a:t>Први период Цркве, до Миланског едикта за време цара Константина 313. године, био је период у ком је Црква непоштедно прогањана. Римска власт је у Цркви видела опасност по саме темеље друштва и државе. Римљани никада никога, осим хришћана, нису излагали прогонима из верских разлога. </a:t>
            </a:r>
            <a:endParaRPr sz="29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SzPts val="2072"/>
              <a:buNone/>
            </a:pPr>
            <a:r>
              <a:rPr lang="sr-Cyrl-RS" sz="2960">
                <a:latin typeface="Times New Roman"/>
                <a:ea typeface="Times New Roman"/>
                <a:cs typeface="Times New Roman"/>
                <a:sym typeface="Times New Roman"/>
              </a:rPr>
              <a:t>С друге стране, Јевреји су такође непоштедно прогонили хришћане.</a:t>
            </a:r>
            <a:endParaRPr/>
          </a:p>
          <a:p>
            <a:pPr marL="342900" lvl="0" indent="-211328" algn="l" rtl="0"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0"/>
            <a:ext cx="25146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123825"/>
            <a:ext cx="240030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304800" y="2819400"/>
            <a:ext cx="8686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sr-Cyrl-RS">
                <a:latin typeface="Times New Roman"/>
                <a:ea typeface="Times New Roman"/>
                <a:cs typeface="Times New Roman"/>
                <a:sym typeface="Times New Roman"/>
              </a:rPr>
              <a:t>Три века – од средине првог века хришћанске ере до средине четвртог, Хришћанство је било прогњено у Империји. Час у једној провинцији, час у другој, а час у читавом царству (као у време императора Деција), одједном би се дигао талас прогона, рушени су храмови, хапшени епископи, свештеници и уопште верујући.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0"/>
            <a:ext cx="59436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304800" y="152400"/>
            <a:ext cx="8686800" cy="615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sr-Cyrl-RS">
                <a:latin typeface="Times New Roman"/>
                <a:ea typeface="Times New Roman"/>
                <a:cs typeface="Times New Roman"/>
                <a:sym typeface="Times New Roman"/>
              </a:rPr>
              <a:t>Први велики прогон хришћана је започео под царем Нероном (54-68). Године 64. је избио велики пожар у Риму. Нерон је за подметање пожара који је уништио велики део града оптужио хришћане и започео прогоне против њих. 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15" y="2647667"/>
            <a:ext cx="7706186" cy="42103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3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8686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sr-Cyrl-RS" dirty="0">
                <a:latin typeface="Times New Roman"/>
                <a:ea typeface="Times New Roman"/>
                <a:cs typeface="Times New Roman"/>
                <a:sym typeface="Times New Roman"/>
              </a:rPr>
              <a:t>Гоњење је траjало 4 године (64-68). Римљани су хришћане називали атеистима, безбожницима, због њиховог одбијања да поштују римске богове и да се клањају идолима. </a:t>
            </a:r>
            <a:r>
              <a:rPr lang="sr-Cyrl-RS">
                <a:latin typeface="Times New Roman"/>
                <a:ea typeface="Times New Roman"/>
                <a:cs typeface="Times New Roman"/>
                <a:sym typeface="Times New Roman"/>
              </a:rPr>
              <a:t>За време  гоњења хришћана , Христови следбеници су разапињани на крст, бацани у Тибар и предавани дивљим зверима у амфитеатру, ради увесељавања римских грађана.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85" y="0"/>
            <a:ext cx="6320752" cy="2654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304800" y="2133600"/>
            <a:ext cx="8686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0066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sr-Cyrl-RS">
                <a:latin typeface="Times New Roman"/>
                <a:ea typeface="Times New Roman"/>
                <a:cs typeface="Times New Roman"/>
                <a:sym typeface="Times New Roman"/>
              </a:rPr>
              <a:t>Страдало је мноштво хришћана, а најпознатије жртве су апостоли Петар и Павле. Павла су, као грађанина Рима, посекли мачем, а Петра су разапели, али наопако, јер је сматрао да је недостојан да буде разапет као Господ.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18440" algn="l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None/>
            </a:pP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25268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0"/>
            <a:ext cx="3458497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304800" y="38100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31"/>
              <a:buNone/>
            </a:pPr>
            <a:r>
              <a:rPr lang="sr-Cyrl-RS" sz="3330" b="1">
                <a:latin typeface="Times New Roman"/>
                <a:ea typeface="Times New Roman"/>
                <a:cs typeface="Times New Roman"/>
                <a:sym typeface="Times New Roman"/>
              </a:rPr>
              <a:t>Домицијан (81-86)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47"/>
              </a:spcBef>
              <a:spcAft>
                <a:spcPts val="0"/>
              </a:spcAft>
              <a:buSzPts val="2266"/>
              <a:buNone/>
            </a:pPr>
            <a:endParaRPr sz="323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647"/>
              </a:spcBef>
              <a:spcAft>
                <a:spcPts val="0"/>
              </a:spcAft>
              <a:buSzPts val="2266"/>
              <a:buNone/>
            </a:pPr>
            <a:r>
              <a:rPr lang="sr-Cyrl-RS" sz="3237">
                <a:latin typeface="Times New Roman"/>
                <a:ea typeface="Times New Roman"/>
                <a:cs typeface="Times New Roman"/>
                <a:sym typeface="Times New Roman"/>
              </a:rPr>
              <a:t>Домицијан је био први римски цар који је захтевао да му се обраћају титулом Господар и бог.</a:t>
            </a:r>
            <a:endParaRPr sz="2960"/>
          </a:p>
          <a:p>
            <a:pPr marL="0" lvl="0" indent="0" algn="l" rtl="0">
              <a:lnSpc>
                <a:spcPct val="80000"/>
              </a:lnSpc>
              <a:spcBef>
                <a:spcPts val="647"/>
              </a:spcBef>
              <a:spcAft>
                <a:spcPts val="0"/>
              </a:spcAft>
              <a:buSzPts val="2266"/>
              <a:buNone/>
            </a:pPr>
            <a:r>
              <a:rPr lang="sr-Cyrl-RS" sz="3237">
                <a:latin typeface="Times New Roman"/>
                <a:ea typeface="Times New Roman"/>
                <a:cs typeface="Times New Roman"/>
                <a:sym typeface="Times New Roman"/>
              </a:rPr>
              <a:t>Разлог гоњења - бојао се хришћана који су говорили о Царству Небеском, хришћани нису хтели да га обожавају и заплењивао је имовину богатих хришћана. Домицијан је прогнао апостола Јована на Патмос.</a:t>
            </a:r>
            <a:endParaRPr/>
          </a:p>
          <a:p>
            <a:pPr marL="342900" lvl="0" indent="-211328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ts val="2072"/>
              <a:buNone/>
            </a:pPr>
            <a:endParaRPr sz="2960"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447800"/>
            <a:ext cx="3429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On-screen Show (4:3)</PresentationFormat>
  <Paragraphs>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Arial</vt:lpstr>
      <vt:lpstr>Libre Franklin</vt:lpstr>
      <vt:lpstr>Noto Sans Symbols</vt:lpstr>
      <vt:lpstr>Libre Franklin Medium</vt:lpstr>
      <vt:lpstr>Trek</vt:lpstr>
      <vt:lpstr>     ПРОГОНИ                      ХРИШЋАНА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ПРОГОНИ                      ХРИШЋАНА                                                              </dc:title>
  <dc:creator>Boris</dc:creator>
  <cp:lastModifiedBy>Korisnik</cp:lastModifiedBy>
  <cp:revision>1</cp:revision>
  <dcterms:created xsi:type="dcterms:W3CDTF">2020-04-26T08:51:25Z</dcterms:created>
  <dcterms:modified xsi:type="dcterms:W3CDTF">2020-05-24T14:10:32Z</dcterms:modified>
</cp:coreProperties>
</file>