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2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8" r:id="rId3"/>
    <p:sldId id="257" r:id="rId4"/>
    <p:sldId id="258" r:id="rId5"/>
    <p:sldId id="269" r:id="rId6"/>
    <p:sldId id="259" r:id="rId7"/>
    <p:sldId id="263" r:id="rId8"/>
    <p:sldId id="260" r:id="rId9"/>
    <p:sldId id="264" r:id="rId10"/>
    <p:sldId id="265" r:id="rId11"/>
    <p:sldId id="270" r:id="rId12"/>
    <p:sldId id="262" r:id="rId13"/>
    <p:sldId id="266" r:id="rId14"/>
    <p:sldId id="271" r:id="rId15"/>
    <p:sldId id="267" r:id="rId16"/>
  </p:sldIdLst>
  <p:sldSz cx="12192000" cy="6858000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Century Gothic" panose="020B0502020202020204" pitchFamily="34" charset="0"/>
        <a:cs typeface="Century Gothic" panose="020B0502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Century Gothic" panose="020B0502020202020204" pitchFamily="34" charset="0"/>
        <a:cs typeface="Century Gothic" panose="020B0502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Century Gothic" panose="020B0502020202020204" pitchFamily="34" charset="0"/>
        <a:cs typeface="Century Gothic" panose="020B0502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Century Gothic" panose="020B0502020202020204" pitchFamily="34" charset="0"/>
        <a:cs typeface="Century Gothic" panose="020B0502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Century Gothic" panose="020B0502020202020204" pitchFamily="34" charset="0"/>
        <a:cs typeface="Century Gothic" panose="020B0502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Century Gothic" panose="020B0502020202020204" pitchFamily="34" charset="0"/>
        <a:cs typeface="Century Gothic" panose="020B0502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Century Gothic" panose="020B0502020202020204" pitchFamily="34" charset="0"/>
        <a:cs typeface="Century Gothic" panose="020B0502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Century Gothic" panose="020B0502020202020204" pitchFamily="34" charset="0"/>
        <a:cs typeface="Century Gothic" panose="020B0502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Century Gothic" panose="020B0502020202020204" pitchFamily="34" charset="0"/>
        <a:cs typeface="Century Gothic" panose="020B0502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80" autoAdjust="0"/>
    <p:restoredTop sz="94660"/>
  </p:normalViewPr>
  <p:slideViewPr>
    <p:cSldViewPr>
      <p:cViewPr varScale="1">
        <p:scale>
          <a:sx n="116" d="100"/>
          <a:sy n="116" d="100"/>
        </p:scale>
        <p:origin x="7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" d="100"/>
          <a:sy n="10" d="100"/>
        </p:scale>
        <p:origin x="-102" y="-2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heme" Target="../theme/theme2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Header Placeholder 1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Date Placeholder 2"/>
          <p:cNvSpPr>
            <a:spLocks noGrp="1" noChangeArrowheads="1"/>
          </p:cNvSpPr>
          <p:nvPr>
            <p:ph type="dt" idx="2"/>
            <p:custDataLst>
              <p:tags r:id="rId3"/>
            </p:custDataLst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2CC2E6-F94C-497E-9F3A-5FB279CD1A03}" type="datetime1">
              <a:rPr lang="en-US"/>
              <a:pPr/>
              <a:t>5/5/2020</a:t>
            </a:fld>
            <a:endParaRPr lang="en-US"/>
          </a:p>
        </p:txBody>
      </p:sp>
      <p:sp>
        <p:nvSpPr>
          <p:cNvPr id="23556" name="Slide Image Placeholder 3"/>
          <p:cNvSpPr>
            <a:spLocks noGrp="1" noRot="1" noChangeAspect="1" noChangeArrowheads="1"/>
          </p:cNvSpPr>
          <p:nvPr>
            <p:ph type="sldImg" idx="5"/>
            <p:custDataLst>
              <p:tags r:id="rId4"/>
            </p:custDataLst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Notes Placeholder 4"/>
          <p:cNvSpPr>
            <a:spLocks noGrp="1" noChangeArrowheads="1"/>
          </p:cNvSpPr>
          <p:nvPr>
            <p:ph type="body" sz="quarter" idx="1"/>
            <p:custDataLst>
              <p:tags r:id="rId5"/>
            </p:custDataLst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Footer Placeholder 5"/>
          <p:cNvSpPr>
            <a:spLocks noGrp="1" noChangeArrowheads="1"/>
          </p:cNvSpPr>
          <p:nvPr>
            <p:ph type="ftr" sz="quarter" idx="3"/>
            <p:custDataLst>
              <p:tags r:id="rId6"/>
            </p:custDataLst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b"/>
          <a:lstStyle>
            <a:lvl1pPr algn="r" eaLnBrk="0" fontAlgn="auto" hangingPunct="0">
              <a:def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alibri"/>
                <a:ea typeface="Arial"/>
                <a:cs typeface="Arial"/>
                <a:sym typeface="Wingdings"/>
              </a:defRPr>
            </a:lvl1pPr>
          </a:lstStyle>
          <a:p>
            <a:fld id="{58A4DD70-0901-4FF9-BA80-F5C1B9F1A50E}" type="slidenum">
              <a:rPr lang="en-US"/>
              <a:pPr/>
              <a:t>‹#›</a:t>
            </a:fld>
            <a:endParaRPr lang="en-US">
              <a:ln>
                <a:noFill/>
              </a:ln>
              <a:solidFill>
                <a:schemeClr val="tx1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565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0-HD-BTM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14303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32612AF-8400-4EE1-A0A1-AA594C8CD9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>
          <a:xfrm>
            <a:off x="7908925" y="4314825"/>
            <a:ext cx="2911475" cy="374650"/>
          </a:xfrm>
        </p:spPr>
        <p:txBody>
          <a:bodyPr/>
          <a:lstStyle>
            <a:lvl1pPr>
              <a:defRPr/>
            </a:lvl1pPr>
          </a:lstStyle>
          <a:p>
            <a:fld id="{D6AC4D83-5FA1-4BBA-880C-D05435F2A1A9}" type="datetime1">
              <a:rPr lang="en-US"/>
              <a:pPr/>
              <a:t>5/5/2020</a:t>
            </a:fld>
            <a:endParaRPr lang="en-US"/>
          </a:p>
        </p:txBody>
      </p:sp>
      <p:sp>
        <p:nvSpPr>
          <p:cNvPr id="7" name="Footer Placeholder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>
          <a:xfrm>
            <a:off x="1371600" y="432435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28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585C3B-DE70-41D2-8015-A67D95D074F0}" type="datetime1">
              <a:rPr lang="en-US"/>
              <a:pPr/>
              <a:t>5/5/2020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406B7-024C-4766-88FE-51E97A8D65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346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1B097FBF-63FB-4030-B82B-89F6B240227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>
              <a:defRPr/>
            </a:lvl1pPr>
          </a:lstStyle>
          <a:p>
            <a:fld id="{C2C5CD83-C46B-421F-BFEB-494DF9337D09}" type="datetime1">
              <a:rPr lang="en-US"/>
              <a:pPr/>
              <a:t>5/5/2020</a:t>
            </a:fld>
            <a:endParaRPr lang="en-US"/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2774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0-HD-BTM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476250" y="933450"/>
            <a:ext cx="609600" cy="584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/>
            <a:r>
              <a:rPr lang="en-US" sz="8000">
                <a:ln w="31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entury Gothic"/>
                <a:ea typeface="Arial"/>
                <a:cs typeface="Arial"/>
                <a:sym typeface="Wingdings"/>
              </a:rPr>
              <a:t>“</a:t>
            </a: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10983913" y="2701925"/>
            <a:ext cx="609600" cy="584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/>
            <a:r>
              <a:rPr lang="en-US" sz="8000">
                <a:ln w="31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entury Gothic"/>
                <a:ea typeface="Arial"/>
                <a:cs typeface="Arial"/>
                <a:sym typeface="Wingding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Date Placeholder 4"/>
          <p:cNvSpPr>
            <a:spLocks noGrp="1" noChangeArrowheads="1"/>
          </p:cNvSpPr>
          <p:nvPr>
            <p:ph type="dt" sz="half" idx="14"/>
            <p:custDataLst>
              <p:tags r:id="rId4"/>
            </p:custDataLst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>
              <a:defRPr/>
            </a:lvl1pPr>
          </a:lstStyle>
          <a:p>
            <a:fld id="{0A1B6566-3A4A-4960-BAA2-42C6BF49531F}" type="datetime1">
              <a:rPr lang="en-US"/>
              <a:pPr/>
              <a:t>5/5/2020</a:t>
            </a:fld>
            <a:endParaRPr lang="en-US"/>
          </a:p>
        </p:txBody>
      </p:sp>
      <p:sp>
        <p:nvSpPr>
          <p:cNvPr id="9" name="Footer Placeholder 5"/>
          <p:cNvSpPr>
            <a:spLocks noGrp="1" noChangeArrowheads="1"/>
          </p:cNvSpPr>
          <p:nvPr>
            <p:ph type="ftr" sz="quarter" idx="15"/>
            <p:custDataLst>
              <p:tags r:id="rId5"/>
            </p:custDataLst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4846E54E-4020-44CC-BC78-D63D3A6FC7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4839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0-HD-BTM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DBA06E07-CFB2-4504-B812-D4F849F728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>
              <a:defRPr/>
            </a:lvl1pPr>
          </a:lstStyle>
          <a:p>
            <a:fld id="{7CED3438-01ED-42D6-BC03-3F8AD75E3FC8}" type="datetime1">
              <a:rPr lang="en-US"/>
              <a:pPr/>
              <a:t>5/5/2020</a:t>
            </a:fld>
            <a:endParaRPr lang="en-US"/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9290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Date Placeholder 3"/>
          <p:cNvSpPr>
            <a:spLocks noGrp="1" noChangeArrowheads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554A6-8129-47CD-8A44-46774F70AC70}" type="datetime1">
              <a:rPr lang="en-US"/>
              <a:pPr/>
              <a:t>5/5/2020</a:t>
            </a:fld>
            <a:endParaRPr lang="en-US"/>
          </a:p>
        </p:txBody>
      </p:sp>
      <p:sp>
        <p:nvSpPr>
          <p:cNvPr id="14" name="Footer Placeholder 4"/>
          <p:cNvSpPr>
            <a:spLocks noGrp="1" noChangeArrowheads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C294019B-605C-4A9B-B3CD-2525712379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9415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Date Placeholder 3"/>
          <p:cNvSpPr>
            <a:spLocks noGrp="1" noChangeArrowheads="1"/>
          </p:cNvSpPr>
          <p:nvPr>
            <p:ph type="dt" sz="half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303A80-C012-45F4-B2A3-86FFE71742A0}" type="datetime1">
              <a:rPr lang="en-US"/>
              <a:pPr/>
              <a:t>5/5/2020</a:t>
            </a:fld>
            <a:endParaRPr lang="en-US"/>
          </a:p>
        </p:txBody>
      </p:sp>
      <p:sp>
        <p:nvSpPr>
          <p:cNvPr id="13" name="Footer Placeholder 4"/>
          <p:cNvSpPr>
            <a:spLocks noGrp="1" noChangeArrowheads="1"/>
          </p:cNvSpPr>
          <p:nvPr>
            <p:ph type="ftr" sz="quarter" idx="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AE5AA661-602D-48CC-99AA-F92C91B368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1424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2AF22-6077-46AB-83AF-DBED17ADA816}" type="datetime1">
              <a:rPr lang="en-US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540A5-B5CF-47FF-A877-5B012BF08B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8672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2445A81D-78D8-4EAC-85CC-7D3004412A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>
              <a:defRPr/>
            </a:lvl1pPr>
          </a:lstStyle>
          <a:p>
            <a:fld id="{089C69BF-C2FC-4036-9013-D9EA58D632F2}" type="datetime1">
              <a:rPr lang="en-US"/>
              <a:pPr/>
              <a:t>5/5/2020</a:t>
            </a:fld>
            <a:endParaRPr lang="en-US"/>
          </a:p>
        </p:txBody>
      </p:sp>
      <p:sp>
        <p:nvSpPr>
          <p:cNvPr id="7" name="Footer Placeholder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>
          <a:xfrm>
            <a:off x="685800" y="381000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112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2E5D8-C48F-4F38-B52B-EBB505C1F19E}" type="datetime1">
              <a:rPr lang="en-US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5B1C1-73A6-4604-AA3A-7F013A0AA9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420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0-HD-BTM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2F7923D5-B715-4304-9D78-CDC40BEA13C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>
              <a:defRPr/>
            </a:lvl1pPr>
          </a:lstStyle>
          <a:p>
            <a:fld id="{C4CC01FF-CCC6-4C7F-88C8-55EA8DF3D1E6}" type="datetime1">
              <a:rPr lang="en-US"/>
              <a:pPr/>
              <a:t>5/5/2020</a:t>
            </a:fld>
            <a:endParaRPr lang="en-US"/>
          </a:p>
        </p:txBody>
      </p:sp>
      <p:sp>
        <p:nvSpPr>
          <p:cNvPr id="7" name="Footer Placeholder 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>
          <a:xfrm>
            <a:off x="685800" y="381000"/>
            <a:ext cx="6991350" cy="3635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7963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56922-A907-4F96-B1C1-1F3BBE2FF6E5}" type="datetime1">
              <a:rPr lang="en-US"/>
              <a:pPr/>
              <a:t>5/5/2020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C07C1-0BFC-4278-97D0-4BC61E6224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044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C75DC5-5CAE-42A9-BA9D-5C89220A79EC}" type="datetime1">
              <a:rPr lang="en-US"/>
              <a:pPr/>
              <a:t>5/5/2020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ADA1E-15E7-46DD-A7E0-225F7C1D64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965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EB9FA-2FE7-41A7-B652-A8D388306FB5}" type="datetime1">
              <a:rPr lang="en-US"/>
              <a:pPr/>
              <a:t>5/5/2020</a:t>
            </a:fld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8D07F-3FBF-473A-B925-E78BFF3DC0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9436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3FDDA8-DB15-4B84-B6AA-A8A64923B173}" type="datetime1">
              <a:rPr lang="en-US"/>
              <a:pPr/>
              <a:t>5/5/2020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9268F-3CFF-4435-A395-D6E1D8A1B6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732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A74B9-F0F4-4282-ABA1-5C196F2A5BB2}" type="datetime1">
              <a:rPr lang="en-US"/>
              <a:pPr/>
              <a:t>5/5/2020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E3206-722D-4A2F-883A-8F589A6771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544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94122-2510-426D-A3CC-BE1C2F6D2F42}" type="datetime1">
              <a:rPr lang="en-US"/>
              <a:pPr/>
              <a:t>5/5/2020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E2696-5B05-4C67-B08B-7364063B3E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915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0-HD-TOP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763588"/>
            <a:ext cx="86106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BD0D6B4-8180-4E76-9B93-BDCB958BFAEF}" type="datetime1">
              <a:rPr lang="en-US"/>
              <a:pPr/>
              <a:t>5/5/2020</a:t>
            </a:fld>
            <a:endParaRPr lang="en-US"/>
          </a:p>
        </p:txBody>
      </p:sp>
      <p:sp>
        <p:nvSpPr>
          <p:cNvPr id="1030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r" fontAlgn="auto">
              <a:defRPr sz="105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latin typeface="Century Gothic"/>
                <a:ea typeface="Arial"/>
                <a:cs typeface="Arial"/>
                <a:sym typeface="Wingdings"/>
              </a:defRPr>
            </a:lvl1pPr>
          </a:lstStyle>
          <a:p>
            <a:fld id="{1C9B61D4-9BF9-4E9A-BD5B-2BEAFBA6FEAE}" type="slidenum">
              <a:rPr lang="en-US"/>
              <a:pPr/>
              <a:t>‹#›</a:t>
            </a:fld>
            <a:endParaRPr lang="en-US">
              <a:ln>
                <a:noFill/>
              </a:ln>
              <a:solidFill>
                <a:schemeClr val="tx1">
                  <a:tint val="75000"/>
                </a:schemeClr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0" r:id="rId2"/>
    <p:sldLayoutId id="2147483702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703" r:id="rId11"/>
    <p:sldLayoutId id="2147483704" r:id="rId12"/>
    <p:sldLayoutId id="2147483705" r:id="rId13"/>
    <p:sldLayoutId id="2147483698" r:id="rId14"/>
    <p:sldLayoutId id="2147483699" r:id="rId15"/>
    <p:sldLayoutId id="2147483700" r:id="rId16"/>
    <p:sldLayoutId id="2147483706" r:id="rId17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  <a:cs typeface="Arial" panose="020B0604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  <a:cs typeface="Arial" panose="020B0604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  <a:cs typeface="Arial" panose="020B0604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  <a:cs typeface="Arial" panose="020B0604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  <a:cs typeface="Arial" panose="020B0604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  <a:cs typeface="Arial" panose="020B0604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  <a:cs typeface="Arial" panose="020B0604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2tha7ogpec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4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371600" y="1803400"/>
            <a:ext cx="9448800" cy="1825625"/>
          </a:xfrm>
          <a:ln cap="flat" algn="ctr"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/>
            <a:r>
              <a:rPr lang="sr-Cyrl-RS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Соломон   и јерусалимски храм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6256338" y="1903413"/>
            <a:ext cx="3344862" cy="49545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sr-Cyrl-RS" sz="2000">
                <a:solidFill>
                  <a:srgbClr val="000000"/>
                </a:solidFill>
              </a:rPr>
              <a:t>Мајка дететова претрну и рече: </a:t>
            </a:r>
            <a:r>
              <a:rPr lang="sr-Cyrl-RS" sz="2000" i="1">
                <a:solidFill>
                  <a:srgbClr val="000000"/>
                </a:solidFill>
              </a:rPr>
              <a:t>„Подајте њој дете живо, а немојте га убити.“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sr-Cyrl-RS" sz="2000">
                <a:solidFill>
                  <a:srgbClr val="000000"/>
                </a:solidFill>
              </a:rPr>
              <a:t>Друга жена рече: </a:t>
            </a:r>
            <a:r>
              <a:rPr lang="sr-Cyrl-RS" sz="2000" i="1">
                <a:solidFill>
                  <a:srgbClr val="000000"/>
                </a:solidFill>
              </a:rPr>
              <a:t>„Нека не буде ни мени ни теби, расеците га.“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sr-Cyrl-RS" sz="2000">
                <a:solidFill>
                  <a:srgbClr val="000000"/>
                </a:solidFill>
              </a:rPr>
              <a:t>Тада одговори цар Соломон и рече: </a:t>
            </a:r>
            <a:r>
              <a:rPr lang="sr-Cyrl-RS" sz="2000" i="1">
                <a:solidFill>
                  <a:srgbClr val="000000"/>
                </a:solidFill>
              </a:rPr>
              <a:t>„Подајте оној (првој жени) живо дете, немојте га убити, она му је мати“ </a:t>
            </a:r>
            <a:r>
              <a:rPr lang="sr-Cyrl-RS" sz="2000">
                <a:solidFill>
                  <a:srgbClr val="000000"/>
                </a:solidFill>
              </a:rPr>
              <a:t>(1 Цар, 3, 16-27).</a:t>
            </a:r>
            <a:endParaRPr lang="sr-Cyrl-RS" sz="2000" i="1">
              <a:solidFill>
                <a:srgbClr val="000000"/>
              </a:solidFill>
            </a:endParaRPr>
          </a:p>
          <a:p>
            <a:pPr algn="ctr"/>
            <a:endParaRPr lang="en-US">
              <a:solidFill>
                <a:srgbClr val="000000"/>
              </a:solidFill>
            </a:endParaRPr>
          </a:p>
          <a:p>
            <a:pPr algn="ctr"/>
            <a:endParaRPr lang="en-US"/>
          </a:p>
        </p:txBody>
      </p:sp>
      <p:pic>
        <p:nvPicPr>
          <p:cNvPr id="17411" name="Picture 2" descr="C:\Users\Branko\Dropbox (Personal)\Akti\Veronauka\Pripreme\18 -\V-31\Solomon i dve zene 6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4837113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>
            <p:custDataLst>
              <p:tags r:id="rId1"/>
            </p:custDataLst>
          </p:nvPr>
        </p:nvSpPr>
        <p:spPr>
          <a:xfrm>
            <a:off x="992188" y="652463"/>
            <a:ext cx="9980612" cy="1201737"/>
          </a:xfrm>
          <a:prstGeom prst="snip2DiagRect">
            <a:avLst/>
          </a:prstGeom>
          <a:solidFill>
            <a:srgbClr val="F5E4A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sr-Cyrl-RS" sz="2400" b="1"/>
              <a:t>Цар Соломон је био веома  познат по    м _ д _ о _ т _ .</a:t>
            </a:r>
            <a:endParaRPr lang="en-US" sz="2400" b="1"/>
          </a:p>
        </p:txBody>
      </p:sp>
      <p:sp>
        <p:nvSpPr>
          <p:cNvPr id="3" name="Snip Diagonal Corner Rectangle 2"/>
          <p:cNvSpPr/>
          <p:nvPr>
            <p:custDataLst>
              <p:tags r:id="rId2"/>
            </p:custDataLst>
          </p:nvPr>
        </p:nvSpPr>
        <p:spPr>
          <a:xfrm>
            <a:off x="992188" y="2771775"/>
            <a:ext cx="9980612" cy="1201738"/>
          </a:xfrm>
          <a:prstGeom prst="snip2DiagRect">
            <a:avLst/>
          </a:prstGeom>
          <a:solidFill>
            <a:srgbClr val="F5E4A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sr-Cyrl-RS" sz="2400" b="1"/>
              <a:t>Он је разрешио свађу између ___ жене. (тачан број)</a:t>
            </a:r>
            <a:endParaRPr lang="en-US" sz="2400" b="1"/>
          </a:p>
        </p:txBody>
      </p:sp>
      <p:sp>
        <p:nvSpPr>
          <p:cNvPr id="4" name="Snip Diagonal Corner Rectangle 3"/>
          <p:cNvSpPr/>
          <p:nvPr>
            <p:custDataLst>
              <p:tags r:id="rId3"/>
            </p:custDataLst>
          </p:nvPr>
        </p:nvSpPr>
        <p:spPr>
          <a:xfrm>
            <a:off x="992188" y="4889500"/>
            <a:ext cx="9980612" cy="1201738"/>
          </a:xfrm>
          <a:prstGeom prst="snip2DiagRect">
            <a:avLst/>
          </a:prstGeom>
          <a:solidFill>
            <a:srgbClr val="F5E4A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sr-Cyrl-RS" sz="2400" b="1"/>
              <a:t>Он је наредио да се дете ра _ е _ е на пола.</a:t>
            </a:r>
            <a:endParaRPr lang="en-US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895600" y="763588"/>
            <a:ext cx="8610600" cy="1293812"/>
          </a:xfrm>
          <a:ln cap="flat" algn="ctr"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/>
            <a:r>
              <a:rPr lang="sr-Cyrl-R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Соломонов храм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358900" y="2574925"/>
            <a:ext cx="2393950" cy="3224213"/>
          </a:xfrm>
          <a:ln cap="flat" algn="ctr">
            <a:round/>
            <a:headEnd type="none" w="med" len="med"/>
            <a:tailEnd type="none" w="med" len="med"/>
          </a:ln>
        </p:spPr>
        <p:txBody>
          <a:bodyPr>
            <a:normAutofit/>
          </a:bodyPr>
          <a:lstStyle/>
          <a:p>
            <a:pPr algn="ctr" fontAlgn="auto"/>
            <a:r>
              <a:rPr lang="sr-Cyrl-R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Грађење Соломоновог храма је трајало седам и по година. Н</a:t>
            </a:r>
            <a:r>
              <a:rPr lang="sr-Latn-R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a</a:t>
            </a:r>
            <a:r>
              <a:rPr lang="sr-Cyrl-R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изградњи су радиле хиљаде Израиљаца.</a:t>
            </a:r>
          </a:p>
        </p:txBody>
      </p:sp>
      <p:pic>
        <p:nvPicPr>
          <p:cNvPr id="19460" name="Picture 2" descr="C:\Users\Branko\Dropbox (Personal)\Akti\Veronauka\Pripreme\18 -\V-31\Gradjenje Solomonovog hrama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1958975"/>
            <a:ext cx="50990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6810375" y="890588"/>
            <a:ext cx="5053013" cy="60372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Cyrl-RS" sz="2000">
                <a:solidFill>
                  <a:srgbClr val="000000"/>
                </a:solidFill>
              </a:rPr>
              <a:t>Храм чине улазни трем и две главне просторије: </a:t>
            </a:r>
            <a:r>
              <a:rPr lang="sr-Cyrl-RS" sz="2000" b="1">
                <a:solidFill>
                  <a:srgbClr val="000000"/>
                </a:solidFill>
              </a:rPr>
              <a:t>Светиња</a:t>
            </a:r>
            <a:r>
              <a:rPr lang="sr-Cyrl-RS" sz="2000">
                <a:solidFill>
                  <a:srgbClr val="000000"/>
                </a:solidFill>
              </a:rPr>
              <a:t> и </a:t>
            </a:r>
            <a:r>
              <a:rPr lang="sr-Cyrl-RS" sz="2000" b="1">
                <a:solidFill>
                  <a:srgbClr val="000000"/>
                </a:solidFill>
              </a:rPr>
              <a:t>Светиња над светињама</a:t>
            </a:r>
            <a:r>
              <a:rPr lang="sr-Cyrl-RS" sz="2000">
                <a:solidFill>
                  <a:srgbClr val="000000"/>
                </a:solidFill>
              </a:rPr>
              <a:t>. Са стране су бочне просторије. У светињу могу да уђу само свештеници. Ту приносе тамјан и хлебове. У Светињи</a:t>
            </a:r>
            <a:r>
              <a:rPr lang="sr-Latn-RS" sz="2000">
                <a:solidFill>
                  <a:srgbClr val="000000"/>
                </a:solidFill>
              </a:rPr>
              <a:t> </a:t>
            </a:r>
            <a:r>
              <a:rPr lang="sr-Cyrl-RS" sz="2000">
                <a:solidFill>
                  <a:srgbClr val="000000"/>
                </a:solidFill>
              </a:rPr>
              <a:t>над светињама се налази </a:t>
            </a:r>
            <a:r>
              <a:rPr lang="sr-Cyrl-RS" sz="2000" b="1">
                <a:solidFill>
                  <a:srgbClr val="000000"/>
                </a:solidFill>
              </a:rPr>
              <a:t>Ковчег завета</a:t>
            </a:r>
            <a:r>
              <a:rPr lang="sr-Cyrl-RS" sz="2000">
                <a:solidFill>
                  <a:srgbClr val="000000"/>
                </a:solidFill>
              </a:rPr>
              <a:t>. Ова мрачна просторија се сматра Божијим пребивалиштем. У њу улази само првосвештеник једном годишње, на празник Јом кипур.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r-Cyrl-RS" sz="2000">
                <a:solidFill>
                  <a:srgbClr val="000000"/>
                </a:solidFill>
              </a:rPr>
              <a:t>Испред храма су: </a:t>
            </a:r>
            <a:r>
              <a:rPr lang="sr-Cyrl-RS" sz="2000" b="1">
                <a:solidFill>
                  <a:srgbClr val="000000"/>
                </a:solidFill>
              </a:rPr>
              <a:t>олтар жртава паљеница</a:t>
            </a:r>
            <a:r>
              <a:rPr lang="sr-Cyrl-RS" sz="2000">
                <a:solidFill>
                  <a:srgbClr val="000000"/>
                </a:solidFill>
              </a:rPr>
              <a:t>, висок 4,5 метара, са странама дужине 10 метара, на коме се приносе жртве, </a:t>
            </a:r>
            <a:r>
              <a:rPr lang="sr-Cyrl-RS" sz="2000" b="1">
                <a:solidFill>
                  <a:srgbClr val="000000"/>
                </a:solidFill>
              </a:rPr>
              <a:t>бронзано море</a:t>
            </a:r>
            <a:r>
              <a:rPr lang="sr-Cyrl-RS" sz="2000">
                <a:solidFill>
                  <a:srgbClr val="000000"/>
                </a:solidFill>
              </a:rPr>
              <a:t>, велики  бронзани базен који је примао 40000 литара воде. Ту свештеници перу руке и ноге.</a:t>
            </a:r>
          </a:p>
          <a:p>
            <a:pPr algn="just"/>
            <a:endParaRPr lang="en-US"/>
          </a:p>
        </p:txBody>
      </p:sp>
      <p:pic>
        <p:nvPicPr>
          <p:cNvPr id="20483" name="Picture 2" descr="C:\Users\Branko\Dropbox (Personal)\Akti\Veronauka\Pripreme\18 -\V-31\Solomonov hram 2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979613"/>
            <a:ext cx="619125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1111 L 0.14844 0.00556">
                                      <p:cBhvr>
                                        <p:cTn id="20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Horizontal Scroll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98838" y="979488"/>
            <a:ext cx="4702175" cy="1711325"/>
          </a:xfrm>
          <a:prstGeom prst="horizontalScroll">
            <a:avLst>
              <a:gd name="adj" fmla="val 15074"/>
            </a:avLst>
          </a:prstGeom>
          <a:solidFill>
            <a:srgbClr val="F1D77F"/>
          </a:solidFill>
          <a:ln w="12700" cap="flat" algn="ctr">
            <a:solidFill>
              <a:srgbClr val="7A620E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sr-Cyrl-RS" sz="2000" b="1"/>
              <a:t>Колико се година градио Соломонов храм?</a:t>
            </a:r>
            <a:endParaRPr lang="en-US" sz="2000" b="1"/>
          </a:p>
        </p:txBody>
      </p:sp>
      <p:sp>
        <p:nvSpPr>
          <p:cNvPr id="21507" name="Horizontal Scrol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98838" y="4684713"/>
            <a:ext cx="4702175" cy="1711325"/>
          </a:xfrm>
          <a:prstGeom prst="horizontalScroll">
            <a:avLst>
              <a:gd name="adj" fmla="val 15074"/>
            </a:avLst>
          </a:prstGeom>
          <a:solidFill>
            <a:srgbClr val="F1D77F"/>
          </a:solidFill>
          <a:ln w="12700" cap="flat" algn="ctr">
            <a:solidFill>
              <a:srgbClr val="7A620E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sr-Cyrl-RS" sz="2000" b="1"/>
              <a:t>Шта је најважније што се налазило у Светињи над Светињама?</a:t>
            </a:r>
            <a:endParaRPr lang="en-US" sz="2000" b="1"/>
          </a:p>
        </p:txBody>
      </p:sp>
      <p:sp>
        <p:nvSpPr>
          <p:cNvPr id="21508" name="Horizontal Scrol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98838" y="2832100"/>
            <a:ext cx="4702175" cy="1711325"/>
          </a:xfrm>
          <a:prstGeom prst="horizontalScroll">
            <a:avLst>
              <a:gd name="adj" fmla="val 15074"/>
            </a:avLst>
          </a:prstGeom>
          <a:solidFill>
            <a:srgbClr val="F1D77F"/>
          </a:solidFill>
          <a:ln w="12700" cap="flat" algn="ctr">
            <a:solidFill>
              <a:srgbClr val="7A620E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sr-Cyrl-RS" sz="2000" b="1"/>
              <a:t>Како се зову две главне одаје у храму?</a:t>
            </a:r>
            <a:endParaRPr lang="en-US" sz="2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2305050" y="2762250"/>
            <a:ext cx="7753350" cy="28003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sr-Cyrl-RS" sz="4400" b="1"/>
              <a:t>Гледање видео-снимка о Соломоновом храму</a:t>
            </a:r>
            <a:endParaRPr lang="sr-Latn-RS" sz="4400" b="1"/>
          </a:p>
          <a:p>
            <a:r>
              <a:rPr lang="sr-Latn-RS" sz="4400">
                <a:hlinkClick r:id="rId3"/>
              </a:rPr>
              <a:t>https://www.youtube.com/watch?v=y2tha7ogpec</a:t>
            </a:r>
            <a:endParaRPr lang="en-US" sz="4400" b="1">
              <a:hlinkClick r:id="rId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decagon 1"/>
          <p:cNvSpPr/>
          <p:nvPr>
            <p:custDataLst>
              <p:tags r:id="rId1"/>
            </p:custDataLst>
          </p:nvPr>
        </p:nvSpPr>
        <p:spPr>
          <a:xfrm>
            <a:off x="395288" y="280988"/>
            <a:ext cx="2795587" cy="2649537"/>
          </a:xfrm>
          <a:prstGeom prst="dodecagon">
            <a:avLst/>
          </a:prstGeom>
          <a:solidFill>
            <a:srgbClr val="FFDC53"/>
          </a:solidFill>
          <a:ln w="12700" cap="flat" cmpd="sng" algn="ctr">
            <a:solidFill>
              <a:srgbClr val="78846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sr-Cyrl-RS" sz="2000" b="1"/>
              <a:t>Ко је наследио цара Саула на престолу?</a:t>
            </a:r>
            <a:endParaRPr lang="en-US" sz="2000" b="1"/>
          </a:p>
        </p:txBody>
      </p:sp>
      <p:sp>
        <p:nvSpPr>
          <p:cNvPr id="13" name="Dodecagon 12"/>
          <p:cNvSpPr/>
          <p:nvPr>
            <p:custDataLst>
              <p:tags r:id="rId2"/>
            </p:custDataLst>
          </p:nvPr>
        </p:nvSpPr>
        <p:spPr>
          <a:xfrm>
            <a:off x="8932863" y="3810000"/>
            <a:ext cx="2795587" cy="2649538"/>
          </a:xfrm>
          <a:prstGeom prst="dodecagon">
            <a:avLst/>
          </a:prstGeom>
          <a:solidFill>
            <a:srgbClr val="FFDC53"/>
          </a:solidFill>
          <a:ln w="12700" cap="flat" cmpd="sng" algn="ctr">
            <a:solidFill>
              <a:srgbClr val="78846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sr-Cyrl-RS" sz="2000" b="1"/>
              <a:t>Које псалме смо учили на предходном часу?</a:t>
            </a:r>
            <a:endParaRPr lang="en-US" sz="2000" b="1"/>
          </a:p>
        </p:txBody>
      </p:sp>
      <p:sp>
        <p:nvSpPr>
          <p:cNvPr id="14" name="Dodecagon 13"/>
          <p:cNvSpPr/>
          <p:nvPr>
            <p:custDataLst>
              <p:tags r:id="rId3"/>
            </p:custDataLst>
          </p:nvPr>
        </p:nvSpPr>
        <p:spPr>
          <a:xfrm>
            <a:off x="395288" y="3663950"/>
            <a:ext cx="2795587" cy="2649538"/>
          </a:xfrm>
          <a:prstGeom prst="dodecagon">
            <a:avLst/>
          </a:prstGeom>
          <a:solidFill>
            <a:srgbClr val="FFDC53"/>
          </a:solidFill>
          <a:ln w="12700" cap="flat" cmpd="sng" algn="ctr">
            <a:solidFill>
              <a:srgbClr val="78846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sr-Cyrl-RS" sz="2000" b="1"/>
              <a:t>Како се зове књига у којој се налазе псалми?</a:t>
            </a:r>
            <a:endParaRPr lang="en-US" sz="2000" b="1"/>
          </a:p>
        </p:txBody>
      </p:sp>
      <p:sp>
        <p:nvSpPr>
          <p:cNvPr id="15" name="Dodecagon 14"/>
          <p:cNvSpPr/>
          <p:nvPr>
            <p:custDataLst>
              <p:tags r:id="rId4"/>
            </p:custDataLst>
          </p:nvPr>
        </p:nvSpPr>
        <p:spPr>
          <a:xfrm>
            <a:off x="4664075" y="2017713"/>
            <a:ext cx="2795588" cy="2649537"/>
          </a:xfrm>
          <a:prstGeom prst="dodecagon">
            <a:avLst/>
          </a:prstGeom>
          <a:solidFill>
            <a:srgbClr val="FFDC53"/>
          </a:solidFill>
          <a:ln w="12700" cap="flat" cmpd="sng" algn="ctr">
            <a:solidFill>
              <a:srgbClr val="78846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sr-Cyrl-RS" sz="2000" b="1"/>
              <a:t>Како је Давид смиривао цара Саула?</a:t>
            </a:r>
            <a:endParaRPr lang="en-US" sz="2000" b="1"/>
          </a:p>
        </p:txBody>
      </p:sp>
      <p:sp>
        <p:nvSpPr>
          <p:cNvPr id="16" name="Dodecagon 15"/>
          <p:cNvSpPr/>
          <p:nvPr>
            <p:custDataLst>
              <p:tags r:id="rId5"/>
            </p:custDataLst>
          </p:nvPr>
        </p:nvSpPr>
        <p:spPr>
          <a:xfrm>
            <a:off x="8932863" y="280988"/>
            <a:ext cx="2795587" cy="2649537"/>
          </a:xfrm>
          <a:prstGeom prst="dodecagon">
            <a:avLst/>
          </a:prstGeom>
          <a:solidFill>
            <a:srgbClr val="FFDC53"/>
          </a:solidFill>
          <a:ln w="12700" cap="flat" cmpd="sng" algn="ctr">
            <a:solidFill>
              <a:srgbClr val="78846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sr-Cyrl-RS" sz="2000" b="1"/>
              <a:t>Како се зову песме које је цар Давид певао Саулу?</a:t>
            </a:r>
            <a:endParaRPr lang="en-US" sz="2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895600" y="763588"/>
            <a:ext cx="8610600" cy="1293812"/>
          </a:xfrm>
          <a:ln cap="flat" algn="ctr"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/>
            <a:r>
              <a:rPr lang="sr-Cyrl-R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Соломон </a:t>
            </a:r>
            <a:br>
              <a:rPr lang="sr-Cyrl-R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</a:br>
            <a:r>
              <a:rPr lang="sr-Cyrl-R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– цар над царевима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743325" y="2395538"/>
            <a:ext cx="2921000" cy="3224212"/>
          </a:xfrm>
          <a:ln cap="flat" algn="ctr"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fontAlgn="auto"/>
            <a:r>
              <a:rPr lang="sr-Cyrl-R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Давида је наследио његов син Соломон. Користећи се периодом мира са суседима, Соломон је учврстио очево царство и учинио га славним.</a:t>
            </a:r>
            <a:endParaRPr lang="en-US"/>
          </a:p>
        </p:txBody>
      </p:sp>
      <p:pic>
        <p:nvPicPr>
          <p:cNvPr id="10244" name="Picture 2" descr="https://upload.wikimedia.org/wikipedia/commons/thumb/b/bf/King-Solomon-Russian-icon.jpg/220px-King-Solomon-Russian-icon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395538"/>
            <a:ext cx="2884487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0245" name="Picture 4" descr="https://www.lds.org/bc/content/shared/content/images/gospel-library/manual/31118/31118_000_032_01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2524125"/>
            <a:ext cx="34194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0" y="4872038"/>
            <a:ext cx="12192000" cy="1985962"/>
          </a:xfrm>
          <a:ln cap="flat" algn="ctr">
            <a:round/>
            <a:headEnd type="none" w="med" len="med"/>
            <a:tailEnd type="none" w="med" len="med"/>
          </a:ln>
        </p:spPr>
        <p:txBody>
          <a:bodyPr/>
          <a:lstStyle/>
          <a:p>
            <a:pPr algn="just" fontAlgn="auto"/>
            <a:r>
              <a:rPr lang="sr-Cyrl-R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Соломон проширује Јерусалим и у њему подиже неколико палата и величанствен храм у коме је смештен Ковчег завета. Све околне земље се диве не само Соломоновом богатству и моћи већ и његовој мудрости. Ипак, Соломон има и много мана. Израбљује свој народ терајући га на тежак присилни рад и намеће велике порезе. Осим тога, Соломон има много жена странкиња и клања се њиховим боговима, издајући савез са Богом. </a:t>
            </a:r>
            <a:endParaRPr lang="en-US"/>
          </a:p>
        </p:txBody>
      </p:sp>
      <p:pic>
        <p:nvPicPr>
          <p:cNvPr id="11267" name="Picture 2" descr="C:\Users\Branko\Dropbox (Personal)\Akti\Veronauka\Pripreme\18 -\V-31\Jerusalim u Solomonovo doba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12713"/>
            <a:ext cx="96932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lowchart: Punched T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4438" y="1254125"/>
            <a:ext cx="4037012" cy="1920875"/>
          </a:xfrm>
          <a:prstGeom prst="flowChartPunchedTape">
            <a:avLst/>
          </a:prstGeom>
          <a:solidFill>
            <a:srgbClr val="FFFF66"/>
          </a:solidFill>
          <a:ln w="12700" cap="flat" algn="ctr">
            <a:solidFill>
              <a:srgbClr val="78846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sr-Cyrl-RS" b="1"/>
              <a:t>Ко је наследио цара Давида на престолу?</a:t>
            </a:r>
            <a:endParaRPr lang="en-US" b="1"/>
          </a:p>
        </p:txBody>
      </p:sp>
      <p:sp>
        <p:nvSpPr>
          <p:cNvPr id="12291" name="Flowchart: Punched Tap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72338" y="4214813"/>
            <a:ext cx="4037012" cy="1920875"/>
          </a:xfrm>
          <a:prstGeom prst="flowChartPunchedTape">
            <a:avLst/>
          </a:prstGeom>
          <a:solidFill>
            <a:srgbClr val="FFFF66"/>
          </a:solidFill>
          <a:ln w="12700" cap="flat" algn="ctr">
            <a:solidFill>
              <a:srgbClr val="78846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sr-Cyrl-RS" b="1"/>
              <a:t>Које су биле мане цара Соломона?</a:t>
            </a:r>
            <a:endParaRPr lang="en-US" b="1"/>
          </a:p>
        </p:txBody>
      </p:sp>
      <p:sp>
        <p:nvSpPr>
          <p:cNvPr id="12292" name="Flowchart: Punched Tap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41488" y="3910013"/>
            <a:ext cx="4037012" cy="1920875"/>
          </a:xfrm>
          <a:prstGeom prst="flowChartPunchedTape">
            <a:avLst/>
          </a:prstGeom>
          <a:solidFill>
            <a:srgbClr val="FFFF66"/>
          </a:solidFill>
          <a:ln w="12700" cap="flat" algn="ctr">
            <a:solidFill>
              <a:srgbClr val="78846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sr-Cyrl-RS" b="1"/>
              <a:t>Где је саградио овај чувени храм?</a:t>
            </a:r>
            <a:endParaRPr lang="en-US" b="1"/>
          </a:p>
        </p:txBody>
      </p:sp>
      <p:sp>
        <p:nvSpPr>
          <p:cNvPr id="12293" name="Flowchart: Punched Tap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53188" y="1946275"/>
            <a:ext cx="4037012" cy="1920875"/>
          </a:xfrm>
          <a:prstGeom prst="flowChartPunchedTape">
            <a:avLst/>
          </a:prstGeom>
          <a:solidFill>
            <a:srgbClr val="FFFF66"/>
          </a:solidFill>
          <a:ln w="12700" cap="flat" algn="ctr">
            <a:solidFill>
              <a:srgbClr val="78846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sr-Cyrl-RS" b="1"/>
              <a:t>Шта је значајно саградио цар Соломон?</a:t>
            </a:r>
            <a:endParaRPr 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animBg="1"/>
      <p:bldP spid="12292" grpId="0" animBg="1"/>
      <p:bldP spid="122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12738" y="1804988"/>
            <a:ext cx="4595812" cy="4764087"/>
          </a:xfrm>
          <a:ln cap="flat" algn="ctr">
            <a:round/>
            <a:headEnd type="none" w="med" len="med"/>
            <a:tailEnd type="none" w="med" len="med"/>
          </a:ln>
        </p:spPr>
        <p:txBody>
          <a:bodyPr>
            <a:normAutofit fontScale="92500"/>
          </a:bodyPr>
          <a:lstStyle/>
          <a:p>
            <a:pPr algn="ctr" fontAlgn="auto"/>
            <a:r>
              <a:rPr lang="sr-Cyrl-R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Свето Писмо не престаје да хвали Соломонову мудрост. Нико му није раван у разрешавању тешких проблема и замршених питања.</a:t>
            </a:r>
          </a:p>
          <a:p>
            <a:pPr algn="ctr" fontAlgn="auto"/>
            <a:r>
              <a:rPr lang="sr-Cyrl-R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Једног дана, пред цара су дошле две женедна рече: </a:t>
            </a:r>
            <a:r>
              <a:rPr lang="sr-Cyrl-RS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„Ја и ова жена седимо у једној кући, и породих се код ње у истој кући. А трећи дан после мога порођаја породи се и ова жен</a:t>
            </a:r>
            <a:r>
              <a:rPr lang="sr-Latn-RS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a</a:t>
            </a:r>
            <a:r>
              <a:rPr lang="sr-Cyrl-RS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, и бијасмо заједно и не бијаше нико други с нама у кући, само нас две бијасмо у кући.“</a:t>
            </a:r>
            <a:endParaRPr lang="sr-Cyrl-RS"/>
          </a:p>
          <a:p>
            <a:pPr marL="0" indent="0" algn="just" fontAlgn="auto">
              <a:buFont typeface="Arial" panose="020B0604020202020204" pitchFamily="34" charset="0"/>
              <a:buNone/>
            </a:pPr>
            <a:endParaRPr lang="en-US" i="1"/>
          </a:p>
        </p:txBody>
      </p:sp>
      <p:pic>
        <p:nvPicPr>
          <p:cNvPr id="13315" name="Picture 2" descr="C:\Users\Branko\Dropbox (Personal)\Akti\Veronauka\Pripreme\18 -\V-31\Solomon i dve zene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842963"/>
            <a:ext cx="5778500" cy="60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197475" y="0"/>
            <a:ext cx="6994525" cy="962025"/>
          </a:xfrm>
          <a:ln cap="flat" algn="ctr"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/>
            <a:r>
              <a:rPr lang="sr-Cyrl-RS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Соломонова мудрост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7580313" y="1309688"/>
            <a:ext cx="3802062" cy="55086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sr-Cyrl-RS" sz="2200" i="1">
                <a:solidFill>
                  <a:srgbClr val="000000"/>
                </a:solidFill>
              </a:rPr>
              <a:t>“И умре син ове жене ноћас, јер она леже на њ. Па уставши у поноћ, узе сина мојега искрај мене кад слушкиња твоја спаваше, и стави га себи у наручје, а свога сина мртвога стави мени у наручје. А кад устах ујутру да подојим сина својега, а то, мртав; али кад разгледах ујутру, а то, не беше мој син, којега ја родих.”</a:t>
            </a:r>
            <a:endParaRPr lang="en-US"/>
          </a:p>
        </p:txBody>
      </p:sp>
      <p:pic>
        <p:nvPicPr>
          <p:cNvPr id="14339" name="Picture 3" descr="C:\Users\Branko\Dropbox (Personal)\Akti\Veronauka\Pripreme\18 -\V-31\Solomon i dve zene 2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7363"/>
            <a:ext cx="6802438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554038" y="5678488"/>
            <a:ext cx="11093450" cy="7080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sr-Cyrl-RS" sz="2000"/>
              <a:t>Друга жена каже: </a:t>
            </a:r>
            <a:r>
              <a:rPr lang="sr-Cyrl-RS" sz="2000" i="1"/>
              <a:t>„Није тако; него је мој син  овај живи, а твој је син онај мртав.“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sz="2000"/>
              <a:t>Прва опет каже: </a:t>
            </a:r>
            <a:r>
              <a:rPr lang="sr-Cyrl-RS" sz="2000" i="1"/>
              <a:t>„Није тако, него је твој син онај мртав, а мој је син онај живи.“</a:t>
            </a:r>
            <a:endParaRPr lang="sr-Latn-RS" sz="2000"/>
          </a:p>
        </p:txBody>
      </p:sp>
      <p:pic>
        <p:nvPicPr>
          <p:cNvPr id="15363" name="Picture 2" descr="C:\Users\Branko\Dropbox (Personal)\Akti\Veronauka\Pripreme\18 -\V-31\Solomon i dve zene 5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177925"/>
            <a:ext cx="97091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4017963" y="1597025"/>
            <a:ext cx="2406650" cy="40941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sr-Cyrl-RS" sz="2000">
                <a:solidFill>
                  <a:srgbClr val="000000"/>
                </a:solidFill>
              </a:rPr>
              <a:t>Тада рече Соломон: </a:t>
            </a:r>
            <a:r>
              <a:rPr lang="sr-Cyrl-RS" sz="2000" i="1">
                <a:solidFill>
                  <a:srgbClr val="000000"/>
                </a:solidFill>
              </a:rPr>
              <a:t>„Дајте ми мач.“ </a:t>
            </a:r>
            <a:r>
              <a:rPr lang="sr-Cyrl-RS" sz="2000">
                <a:solidFill>
                  <a:srgbClr val="000000"/>
                </a:solidFill>
              </a:rPr>
              <a:t>И донесоше мач пред цара.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sr-Cyrl-RS" sz="2000">
                <a:solidFill>
                  <a:srgbClr val="000000"/>
                </a:solidFill>
              </a:rPr>
              <a:t>Тада рече Соломон: </a:t>
            </a:r>
            <a:r>
              <a:rPr lang="sr-Cyrl-RS" sz="2000" i="1">
                <a:solidFill>
                  <a:srgbClr val="000000"/>
                </a:solidFill>
              </a:rPr>
              <a:t>„Расеците живо дете на двоје и подајте половину једној и половину другој.“</a:t>
            </a:r>
          </a:p>
        </p:txBody>
      </p:sp>
      <p:pic>
        <p:nvPicPr>
          <p:cNvPr id="16387" name="Picture 2" descr="C:\Users\Branko\Dropbox (Personal)\Akti\Veronauka\Pripreme\18 -\V-31\Solomon i dve zene 4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0"/>
            <a:ext cx="434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3.14"/>
  <p:tag name="AS_TITLE" val="Aspose.Slides for .NET 2.0"/>
  <p:tag name="AS_VERSION" val="2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heme/theme1.xml><?xml version="1.0" encoding="utf-8"?>
<a:theme xmlns:a="http://schemas.openxmlformats.org/drawingml/2006/main" name="V-31. Solomon i jerusalimski hram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apor Trail">
      <a:majorFont>
        <a:latin typeface="Century Gothic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V-31. Solomon i jerusalimski hram</Template>
  <TotalTime>1</TotalTime>
  <Words>690</Words>
  <Application>Microsoft Office PowerPoint</Application>
  <PresentationFormat>Widescreen</PresentationFormat>
  <Paragraphs>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Century Gothic</vt:lpstr>
      <vt:lpstr>Arial</vt:lpstr>
      <vt:lpstr>Wingdings</vt:lpstr>
      <vt:lpstr>Times New Roman</vt:lpstr>
      <vt:lpstr>Calibri</vt:lpstr>
      <vt:lpstr>V-31. Solomon i jerusalimski hram</vt:lpstr>
      <vt:lpstr>Соломон   и јерусалимски храм</vt:lpstr>
      <vt:lpstr>PowerPoint Presentation</vt:lpstr>
      <vt:lpstr>Соломон  – цар над царевима</vt:lpstr>
      <vt:lpstr>PowerPoint Presentation</vt:lpstr>
      <vt:lpstr>PowerPoint Presentation</vt:lpstr>
      <vt:lpstr>Соломонова мудрост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Соломонов храм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Соломон   и јерусалимски храм</dc:title>
  <dc:subject/>
  <dc:creator>L</dc:creator>
  <cp:keywords/>
  <dc:description/>
  <cp:lastModifiedBy>Georgije Jevrosimov</cp:lastModifiedBy>
  <cp:revision>1</cp:revision>
  <cp:lastPrinted>1601-01-01T00:00:00Z</cp:lastPrinted>
  <dcterms:created xsi:type="dcterms:W3CDTF">2020-04-29T09:18:22Z</dcterms:created>
  <dcterms:modified xsi:type="dcterms:W3CDTF">2020-05-05T20:00:26Z</dcterms:modified>
  <cp:category/>
</cp:coreProperties>
</file>